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</p:sldMasterIdLst>
  <p:notesMasterIdLst>
    <p:notesMasterId r:id="rId44"/>
  </p:notesMasterIdLst>
  <p:sldIdLst>
    <p:sldId id="257" r:id="rId3"/>
    <p:sldId id="263" r:id="rId4"/>
    <p:sldId id="264" r:id="rId5"/>
    <p:sldId id="302" r:id="rId6"/>
    <p:sldId id="348" r:id="rId7"/>
    <p:sldId id="305" r:id="rId8"/>
    <p:sldId id="303" r:id="rId9"/>
    <p:sldId id="319" r:id="rId10"/>
    <p:sldId id="316" r:id="rId11"/>
    <p:sldId id="287" r:id="rId12"/>
    <p:sldId id="340" r:id="rId13"/>
    <p:sldId id="341" r:id="rId14"/>
    <p:sldId id="306" r:id="rId15"/>
    <p:sldId id="321" r:id="rId16"/>
    <p:sldId id="309" r:id="rId17"/>
    <p:sldId id="338" r:id="rId18"/>
    <p:sldId id="294" r:id="rId19"/>
    <p:sldId id="311" r:id="rId20"/>
    <p:sldId id="307" r:id="rId21"/>
    <p:sldId id="277" r:id="rId22"/>
    <p:sldId id="322" r:id="rId23"/>
    <p:sldId id="327" r:id="rId24"/>
    <p:sldId id="313" r:id="rId25"/>
    <p:sldId id="331" r:id="rId26"/>
    <p:sldId id="345" r:id="rId27"/>
    <p:sldId id="346" r:id="rId28"/>
    <p:sldId id="347" r:id="rId29"/>
    <p:sldId id="332" r:id="rId30"/>
    <p:sldId id="344" r:id="rId31"/>
    <p:sldId id="328" r:id="rId32"/>
    <p:sldId id="336" r:id="rId33"/>
    <p:sldId id="334" r:id="rId34"/>
    <p:sldId id="333" r:id="rId35"/>
    <p:sldId id="343" r:id="rId36"/>
    <p:sldId id="258" r:id="rId37"/>
    <p:sldId id="259" r:id="rId38"/>
    <p:sldId id="339" r:id="rId39"/>
    <p:sldId id="349" r:id="rId40"/>
    <p:sldId id="350" r:id="rId41"/>
    <p:sldId id="271" r:id="rId42"/>
    <p:sldId id="27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2C"/>
    <a:srgbClr val="033C5A"/>
    <a:srgbClr val="0190DB"/>
    <a:srgbClr val="F9E08E"/>
    <a:srgbClr val="AA9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2" autoAdjust="0"/>
    <p:restoredTop sz="88249" autoAdjust="0"/>
  </p:normalViewPr>
  <p:slideViewPr>
    <p:cSldViewPr snapToGrid="0">
      <p:cViewPr varScale="1">
        <p:scale>
          <a:sx n="100" d="100"/>
          <a:sy n="100" d="100"/>
        </p:scale>
        <p:origin x="21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 Trends Among Public Health Doctoral Recipients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2BD-4D5E-A79F-578364BA85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2BD-4D5E-A79F-578364BA85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2BD-4D5E-A79F-578364BA85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B5D-4FAC-846D-29733CCC96E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B5D-4FAC-846D-29733CCC96E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B5D-4FAC-846D-29733CCC96E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B5D-4FAC-846D-29733CCC96E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B5D-4FAC-846D-29733CCC96E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D849573-1EE7-4469-9BE3-87EC1C74AEC2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BD-4D5E-A79F-578364BA85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5D6F5EA-A3A6-4F17-8A59-20E9A834F576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2BD-4D5E-A79F-578364BA85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020EE7A-F345-4C41-994F-16098E950532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2BD-4D5E-A79F-578364BA85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Academia</c:v>
                </c:pt>
                <c:pt idx="1">
                  <c:v>Government Agencies</c:v>
                </c:pt>
                <c:pt idx="2">
                  <c:v>For-profit corporations</c:v>
                </c:pt>
                <c:pt idx="3">
                  <c:v>Health care</c:v>
                </c:pt>
                <c:pt idx="4">
                  <c:v>Nonprofit organizations</c:v>
                </c:pt>
                <c:pt idx="5">
                  <c:v>Self-employment</c:v>
                </c:pt>
                <c:pt idx="6">
                  <c:v>Other sectors</c:v>
                </c:pt>
                <c:pt idx="7">
                  <c:v>Unknown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38.700000000000003</c:v>
                </c:pt>
                <c:pt idx="1">
                  <c:v>14.9</c:v>
                </c:pt>
                <c:pt idx="2">
                  <c:v>13.5</c:v>
                </c:pt>
                <c:pt idx="3">
                  <c:v>13.3</c:v>
                </c:pt>
                <c:pt idx="4">
                  <c:v>8.4</c:v>
                </c:pt>
                <c:pt idx="5">
                  <c:v>2.2000000000000002</c:v>
                </c:pt>
                <c:pt idx="6">
                  <c:v>0.8</c:v>
                </c:pt>
                <c:pt idx="7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D-4D5E-A79F-578364BA85C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971099253680709E-2"/>
          <c:y val="0.84678043544240955"/>
          <c:w val="0.88285903384281339"/>
          <c:h val="0.1384417123302947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315D9F-6549-4DCF-8235-06F861452FA2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0"/>
      <dgm:spPr/>
    </dgm:pt>
    <dgm:pt modelId="{1ED41455-EED4-4BB1-8126-032916918E7D}" type="pres">
      <dgm:prSet presAssocID="{B4315D9F-6549-4DCF-8235-06F861452FA2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526F539C-ADCD-420D-9845-09B8E10F30AB}" type="presOf" srcId="{B4315D9F-6549-4DCF-8235-06F861452FA2}" destId="{1ED41455-EED4-4BB1-8126-032916918E7D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1A00C8-041C-4562-9298-AC84D2164F3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5A3C9F27-CAB9-489F-9624-075AC932B3B5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Jennifer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Sacheck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D3D58-B8BE-48D6-B588-A3CCBE35026C}" type="parTrans" cxnId="{178409F7-0CAA-4EDC-AE9B-E661A8B375AE}">
      <dgm:prSet/>
      <dgm:spPr/>
      <dgm:t>
        <a:bodyPr/>
        <a:lstStyle/>
        <a:p>
          <a:endParaRPr lang="en-US"/>
        </a:p>
      </dgm:t>
    </dgm:pt>
    <dgm:pt modelId="{1CAFA4C0-96F2-4964-BADC-756195BCE1F2}" type="sibTrans" cxnId="{178409F7-0CAA-4EDC-AE9B-E661A8B375AE}">
      <dgm:prSet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1B68FE53-B9FF-4F36-AE8B-EDFB995BA759}" type="pres">
      <dgm:prSet presAssocID="{851A00C8-041C-4562-9298-AC84D2164F3A}" presName="Name0" presStyleCnt="0">
        <dgm:presLayoutVars>
          <dgm:chMax val="7"/>
          <dgm:chPref val="7"/>
          <dgm:dir/>
        </dgm:presLayoutVars>
      </dgm:prSet>
      <dgm:spPr/>
    </dgm:pt>
    <dgm:pt modelId="{E574DB55-A14B-4D46-AC11-06010A1BFF93}" type="pres">
      <dgm:prSet presAssocID="{5A3C9F27-CAB9-489F-9624-075AC932B3B5}" presName="parTx1" presStyleLbl="node1" presStyleIdx="0" presStyleCnt="1" custScaleX="103672"/>
      <dgm:spPr/>
    </dgm:pt>
    <dgm:pt modelId="{97E46822-C858-43C3-888B-869F06F555E6}" type="pres">
      <dgm:prSet presAssocID="{1CAFA4C0-96F2-4964-BADC-756195BCE1F2}" presName="picture1" presStyleCnt="0"/>
      <dgm:spPr/>
    </dgm:pt>
    <dgm:pt modelId="{01CB9418-76E0-44D6-A7EA-579EF1530574}" type="pres">
      <dgm:prSet presAssocID="{1CAFA4C0-96F2-4964-BADC-756195BCE1F2}" presName="imageRepeatNode" presStyleLbl="fgImgPlace1" presStyleIdx="0" presStyleCnt="1" custLinFactNeighborX="2353" custLinFactNeighborY="-589"/>
      <dgm:spPr/>
    </dgm:pt>
  </dgm:ptLst>
  <dgm:cxnLst>
    <dgm:cxn modelId="{CEE18721-BFA6-44BD-880D-C81080D7E878}" type="presOf" srcId="{1CAFA4C0-96F2-4964-BADC-756195BCE1F2}" destId="{01CB9418-76E0-44D6-A7EA-579EF1530574}" srcOrd="0" destOrd="0" presId="urn:microsoft.com/office/officeart/2008/layout/AscendingPictureAccentProcess"/>
    <dgm:cxn modelId="{5699AA38-92CD-4D15-9249-7BBA2BF39EC4}" type="presOf" srcId="{851A00C8-041C-4562-9298-AC84D2164F3A}" destId="{1B68FE53-B9FF-4F36-AE8B-EDFB995BA759}" srcOrd="0" destOrd="0" presId="urn:microsoft.com/office/officeart/2008/layout/AscendingPictureAccentProcess"/>
    <dgm:cxn modelId="{C196C7AE-5BAF-4BC9-8865-93AA222304E3}" type="presOf" srcId="{5A3C9F27-CAB9-489F-9624-075AC932B3B5}" destId="{E574DB55-A14B-4D46-AC11-06010A1BFF93}" srcOrd="0" destOrd="0" presId="urn:microsoft.com/office/officeart/2008/layout/AscendingPictureAccentProcess"/>
    <dgm:cxn modelId="{178409F7-0CAA-4EDC-AE9B-E661A8B375AE}" srcId="{851A00C8-041C-4562-9298-AC84D2164F3A}" destId="{5A3C9F27-CAB9-489F-9624-075AC932B3B5}" srcOrd="0" destOrd="0" parTransId="{1D8D3D58-B8BE-48D6-B588-A3CCBE35026C}" sibTransId="{1CAFA4C0-96F2-4964-BADC-756195BCE1F2}"/>
    <dgm:cxn modelId="{243FE3CE-CB5D-4086-A82E-09A8EEADCB6B}" type="presParOf" srcId="{1B68FE53-B9FF-4F36-AE8B-EDFB995BA759}" destId="{E574DB55-A14B-4D46-AC11-06010A1BFF93}" srcOrd="0" destOrd="0" presId="urn:microsoft.com/office/officeart/2008/layout/AscendingPictureAccentProcess"/>
    <dgm:cxn modelId="{D9C39C61-4476-4372-AEB2-10E4F2048072}" type="presParOf" srcId="{1B68FE53-B9FF-4F36-AE8B-EDFB995BA759}" destId="{97E46822-C858-43C3-888B-869F06F555E6}" srcOrd="1" destOrd="0" presId="urn:microsoft.com/office/officeart/2008/layout/AscendingPictureAccentProcess"/>
    <dgm:cxn modelId="{53DD480F-7A4C-45FA-93BF-404B0D4C23DC}" type="presParOf" srcId="{97E46822-C858-43C3-888B-869F06F555E6}" destId="{01CB9418-76E0-44D6-A7EA-579EF153057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9453140-BEE9-481B-BDE8-983E86EF607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DCDC7797-E08F-45AA-BF5F-9971E539C319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Leighton Ku</a:t>
          </a:r>
        </a:p>
      </dgm:t>
    </dgm:pt>
    <dgm:pt modelId="{AE4812D0-CDC6-40BF-ADBE-DAB3B12474D5}" type="parTrans" cxnId="{D7C3A190-96A2-4DCF-8990-E2D3742DFD9C}">
      <dgm:prSet/>
      <dgm:spPr/>
      <dgm:t>
        <a:bodyPr/>
        <a:lstStyle/>
        <a:p>
          <a:endParaRPr lang="en-US"/>
        </a:p>
      </dgm:t>
    </dgm:pt>
    <dgm:pt modelId="{CBFA66CF-764A-45F7-AA08-291F1EC95225}" type="sibTrans" cxnId="{D7C3A190-96A2-4DCF-8990-E2D3742DFD9C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CE96AC5-DCD8-474D-B4B7-566E3C1B3687}" type="pres">
      <dgm:prSet presAssocID="{A9453140-BEE9-481B-BDE8-983E86EF607E}" presName="Name0" presStyleCnt="0">
        <dgm:presLayoutVars>
          <dgm:chMax val="7"/>
          <dgm:chPref val="7"/>
          <dgm:dir/>
        </dgm:presLayoutVars>
      </dgm:prSet>
      <dgm:spPr/>
    </dgm:pt>
    <dgm:pt modelId="{CB29A068-031F-45B3-9101-B85836185A4C}" type="pres">
      <dgm:prSet presAssocID="{DCDC7797-E08F-45AA-BF5F-9971E539C319}" presName="parTx1" presStyleLbl="node1" presStyleIdx="0" presStyleCnt="1" custScaleX="87454" custLinFactNeighborX="-6201" custLinFactNeighborY="992"/>
      <dgm:spPr/>
    </dgm:pt>
    <dgm:pt modelId="{9FA19538-544B-4580-BB96-4603BA81C275}" type="pres">
      <dgm:prSet presAssocID="{CBFA66CF-764A-45F7-AA08-291F1EC95225}" presName="picture1" presStyleCnt="0"/>
      <dgm:spPr/>
    </dgm:pt>
    <dgm:pt modelId="{2B72FEA6-9090-4B3D-8E17-85AE3B667D20}" type="pres">
      <dgm:prSet presAssocID="{CBFA66CF-764A-45F7-AA08-291F1EC95225}" presName="imageRepeatNode" presStyleLbl="fgImgPlace1" presStyleIdx="0" presStyleCnt="1"/>
      <dgm:spPr/>
    </dgm:pt>
  </dgm:ptLst>
  <dgm:cxnLst>
    <dgm:cxn modelId="{D9C1FA28-1881-45D2-9237-83F8F4313A6B}" type="presOf" srcId="{A9453140-BEE9-481B-BDE8-983E86EF607E}" destId="{0CE96AC5-DCD8-474D-B4B7-566E3C1B3687}" srcOrd="0" destOrd="0" presId="urn:microsoft.com/office/officeart/2008/layout/AscendingPictureAccentProcess"/>
    <dgm:cxn modelId="{206D297D-737C-4429-9FAE-233D8F3F3608}" type="presOf" srcId="{CBFA66CF-764A-45F7-AA08-291F1EC95225}" destId="{2B72FEA6-9090-4B3D-8E17-85AE3B667D20}" srcOrd="0" destOrd="0" presId="urn:microsoft.com/office/officeart/2008/layout/AscendingPictureAccentProcess"/>
    <dgm:cxn modelId="{D7C3A190-96A2-4DCF-8990-E2D3742DFD9C}" srcId="{A9453140-BEE9-481B-BDE8-983E86EF607E}" destId="{DCDC7797-E08F-45AA-BF5F-9971E539C319}" srcOrd="0" destOrd="0" parTransId="{AE4812D0-CDC6-40BF-ADBE-DAB3B12474D5}" sibTransId="{CBFA66CF-764A-45F7-AA08-291F1EC95225}"/>
    <dgm:cxn modelId="{BC13D8EB-C944-45D8-B827-662CFC816E54}" type="presOf" srcId="{DCDC7797-E08F-45AA-BF5F-9971E539C319}" destId="{CB29A068-031F-45B3-9101-B85836185A4C}" srcOrd="0" destOrd="0" presId="urn:microsoft.com/office/officeart/2008/layout/AscendingPictureAccentProcess"/>
    <dgm:cxn modelId="{232CF9EE-C5B9-4B5F-853C-386AC40D0FC1}" type="presParOf" srcId="{0CE96AC5-DCD8-474D-B4B7-566E3C1B3687}" destId="{CB29A068-031F-45B3-9101-B85836185A4C}" srcOrd="0" destOrd="0" presId="urn:microsoft.com/office/officeart/2008/layout/AscendingPictureAccentProcess"/>
    <dgm:cxn modelId="{42AD6A3C-317E-4374-998D-BDB23607D4F9}" type="presParOf" srcId="{0CE96AC5-DCD8-474D-B4B7-566E3C1B3687}" destId="{9FA19538-544B-4580-BB96-4603BA81C275}" srcOrd="1" destOrd="0" presId="urn:microsoft.com/office/officeart/2008/layout/AscendingPictureAccentProcess"/>
    <dgm:cxn modelId="{410E09C7-8AA9-43CF-B565-94BCE1927C31}" type="presParOf" srcId="{9FA19538-544B-4580-BB96-4603BA81C275}" destId="{2B72FEA6-9090-4B3D-8E17-85AE3B667D2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288781-F103-4DE4-AD9B-EEE8BBCE395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2F9354A9-9CF5-4481-949C-70D0DBFD4CCA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Avi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Dor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238F1-8F9E-45DD-8C28-9D14D18545FB}" type="parTrans" cxnId="{D3095D73-154C-4808-BE4D-096084155EC0}">
      <dgm:prSet/>
      <dgm:spPr/>
      <dgm:t>
        <a:bodyPr/>
        <a:lstStyle/>
        <a:p>
          <a:endParaRPr lang="en-US"/>
        </a:p>
      </dgm:t>
    </dgm:pt>
    <dgm:pt modelId="{1048ED54-2228-4514-AD30-451C96B4F3E8}" type="sibTrans" cxnId="{D3095D73-154C-4808-BE4D-096084155EC0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913C8E7-0D2E-4067-83DF-3C88293A71E2}" type="pres">
      <dgm:prSet presAssocID="{01288781-F103-4DE4-AD9B-EEE8BBCE3958}" presName="Name0" presStyleCnt="0">
        <dgm:presLayoutVars>
          <dgm:chMax val="7"/>
          <dgm:chPref val="7"/>
          <dgm:dir/>
        </dgm:presLayoutVars>
      </dgm:prSet>
      <dgm:spPr/>
    </dgm:pt>
    <dgm:pt modelId="{123FA856-1E4A-45DC-AB08-E821330390D6}" type="pres">
      <dgm:prSet presAssocID="{2F9354A9-9CF5-4481-949C-70D0DBFD4CCA}" presName="parTx1" presStyleLbl="node1" presStyleIdx="0" presStyleCnt="1" custScaleX="73629" custLinFactNeighborX="-12771"/>
      <dgm:spPr/>
    </dgm:pt>
    <dgm:pt modelId="{7B499AA0-EF50-4D7D-B1A6-A90A41CAC243}" type="pres">
      <dgm:prSet presAssocID="{1048ED54-2228-4514-AD30-451C96B4F3E8}" presName="picture1" presStyleCnt="0"/>
      <dgm:spPr/>
    </dgm:pt>
    <dgm:pt modelId="{BC78DAC3-307B-41AD-9E60-121CA088308C}" type="pres">
      <dgm:prSet presAssocID="{1048ED54-2228-4514-AD30-451C96B4F3E8}" presName="imageRepeatNode" presStyleLbl="fgImgPlace1" presStyleIdx="0" presStyleCnt="1"/>
      <dgm:spPr/>
    </dgm:pt>
  </dgm:ptLst>
  <dgm:cxnLst>
    <dgm:cxn modelId="{7C79381C-F8FB-415A-8E15-6C107A871FEB}" type="presOf" srcId="{2F9354A9-9CF5-4481-949C-70D0DBFD4CCA}" destId="{123FA856-1E4A-45DC-AB08-E821330390D6}" srcOrd="0" destOrd="0" presId="urn:microsoft.com/office/officeart/2008/layout/AscendingPictureAccentProcess"/>
    <dgm:cxn modelId="{6AA3A335-5FA9-49BF-B5A8-4B4988A6C6A9}" type="presOf" srcId="{01288781-F103-4DE4-AD9B-EEE8BBCE3958}" destId="{4913C8E7-0D2E-4067-83DF-3C88293A71E2}" srcOrd="0" destOrd="0" presId="urn:microsoft.com/office/officeart/2008/layout/AscendingPictureAccentProcess"/>
    <dgm:cxn modelId="{D3095D73-154C-4808-BE4D-096084155EC0}" srcId="{01288781-F103-4DE4-AD9B-EEE8BBCE3958}" destId="{2F9354A9-9CF5-4481-949C-70D0DBFD4CCA}" srcOrd="0" destOrd="0" parTransId="{E36238F1-8F9E-45DD-8C28-9D14D18545FB}" sibTransId="{1048ED54-2228-4514-AD30-451C96B4F3E8}"/>
    <dgm:cxn modelId="{944AFBD5-B588-4C2F-A564-0AB1E2397300}" type="presOf" srcId="{1048ED54-2228-4514-AD30-451C96B4F3E8}" destId="{BC78DAC3-307B-41AD-9E60-121CA088308C}" srcOrd="0" destOrd="0" presId="urn:microsoft.com/office/officeart/2008/layout/AscendingPictureAccentProcess"/>
    <dgm:cxn modelId="{E3C58E60-A038-448E-9A6A-C2A3BD9F5557}" type="presParOf" srcId="{4913C8E7-0D2E-4067-83DF-3C88293A71E2}" destId="{123FA856-1E4A-45DC-AB08-E821330390D6}" srcOrd="0" destOrd="0" presId="urn:microsoft.com/office/officeart/2008/layout/AscendingPictureAccentProcess"/>
    <dgm:cxn modelId="{6423EE56-322E-4FCA-908C-8EBB96D9620C}" type="presParOf" srcId="{4913C8E7-0D2E-4067-83DF-3C88293A71E2}" destId="{7B499AA0-EF50-4D7D-B1A6-A90A41CAC243}" srcOrd="1" destOrd="0" presId="urn:microsoft.com/office/officeart/2008/layout/AscendingPictureAccentProcess"/>
    <dgm:cxn modelId="{E69EF62D-FA75-4365-95F7-5EE024648149}" type="presParOf" srcId="{7B499AA0-EF50-4D7D-B1A6-A90A41CAC243}" destId="{BC78DAC3-307B-41AD-9E60-121CA088308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EADE1E7-A576-4284-9AC6-9EF6E417D2F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6E3C84E5-9C89-4F6A-B5DE-A180D6EED50D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Keith Crandall</a:t>
          </a:r>
        </a:p>
      </dgm:t>
    </dgm:pt>
    <dgm:pt modelId="{737590C3-7E22-4083-B368-7C74252B45CE}" type="parTrans" cxnId="{8F6E7E50-FA07-44C4-9B19-05BC992F12C1}">
      <dgm:prSet/>
      <dgm:spPr/>
      <dgm:t>
        <a:bodyPr/>
        <a:lstStyle/>
        <a:p>
          <a:endParaRPr lang="en-US"/>
        </a:p>
      </dgm:t>
    </dgm:pt>
    <dgm:pt modelId="{0633B749-7683-45CC-802D-5C878682F313}" type="sibTrans" cxnId="{8F6E7E50-FA07-44C4-9B19-05BC992F12C1}">
      <dgm:prSet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BD0DA9EE-F2DC-4C22-A720-07792168DFF4}" type="pres">
      <dgm:prSet presAssocID="{7EADE1E7-A576-4284-9AC6-9EF6E417D2F5}" presName="Name0" presStyleCnt="0">
        <dgm:presLayoutVars>
          <dgm:chMax val="7"/>
          <dgm:chPref val="7"/>
          <dgm:dir/>
        </dgm:presLayoutVars>
      </dgm:prSet>
      <dgm:spPr/>
    </dgm:pt>
    <dgm:pt modelId="{8C141D1F-D724-4F1D-84E8-5550D31ED250}" type="pres">
      <dgm:prSet presAssocID="{6E3C84E5-9C89-4F6A-B5DE-A180D6EED50D}" presName="parTx1" presStyleLbl="node1" presStyleIdx="0" presStyleCnt="1"/>
      <dgm:spPr/>
    </dgm:pt>
    <dgm:pt modelId="{5DD82B4E-09C8-45E6-88C7-A423944DD09F}" type="pres">
      <dgm:prSet presAssocID="{0633B749-7683-45CC-802D-5C878682F313}" presName="picture1" presStyleCnt="0"/>
      <dgm:spPr/>
    </dgm:pt>
    <dgm:pt modelId="{6BE7836E-758D-42B3-BE82-561D0B844996}" type="pres">
      <dgm:prSet presAssocID="{0633B749-7683-45CC-802D-5C878682F313}" presName="imageRepeatNode" presStyleLbl="fgImgPlace1" presStyleIdx="0" presStyleCnt="1"/>
      <dgm:spPr/>
    </dgm:pt>
  </dgm:ptLst>
  <dgm:cxnLst>
    <dgm:cxn modelId="{5117CD35-A721-4441-9205-E5C709C24560}" type="presOf" srcId="{0633B749-7683-45CC-802D-5C878682F313}" destId="{6BE7836E-758D-42B3-BE82-561D0B844996}" srcOrd="0" destOrd="0" presId="urn:microsoft.com/office/officeart/2008/layout/AscendingPictureAccentProcess"/>
    <dgm:cxn modelId="{BF3E4564-AF3B-4BB5-AEF0-726FEA3F4900}" type="presOf" srcId="{7EADE1E7-A576-4284-9AC6-9EF6E417D2F5}" destId="{BD0DA9EE-F2DC-4C22-A720-07792168DFF4}" srcOrd="0" destOrd="0" presId="urn:microsoft.com/office/officeart/2008/layout/AscendingPictureAccentProcess"/>
    <dgm:cxn modelId="{8F6E7E50-FA07-44C4-9B19-05BC992F12C1}" srcId="{7EADE1E7-A576-4284-9AC6-9EF6E417D2F5}" destId="{6E3C84E5-9C89-4F6A-B5DE-A180D6EED50D}" srcOrd="0" destOrd="0" parTransId="{737590C3-7E22-4083-B368-7C74252B45CE}" sibTransId="{0633B749-7683-45CC-802D-5C878682F313}"/>
    <dgm:cxn modelId="{904108B0-E810-447D-9DDC-7A22A316ED35}" type="presOf" srcId="{6E3C84E5-9C89-4F6A-B5DE-A180D6EED50D}" destId="{8C141D1F-D724-4F1D-84E8-5550D31ED250}" srcOrd="0" destOrd="0" presId="urn:microsoft.com/office/officeart/2008/layout/AscendingPictureAccentProcess"/>
    <dgm:cxn modelId="{AF276A7E-983D-4995-991F-E3893F202B2C}" type="presParOf" srcId="{BD0DA9EE-F2DC-4C22-A720-07792168DFF4}" destId="{8C141D1F-D724-4F1D-84E8-5550D31ED250}" srcOrd="0" destOrd="0" presId="urn:microsoft.com/office/officeart/2008/layout/AscendingPictureAccentProcess"/>
    <dgm:cxn modelId="{E1E8CB43-32EC-41FD-81D7-77A15687D81B}" type="presParOf" srcId="{BD0DA9EE-F2DC-4C22-A720-07792168DFF4}" destId="{5DD82B4E-09C8-45E6-88C7-A423944DD09F}" srcOrd="1" destOrd="0" presId="urn:microsoft.com/office/officeart/2008/layout/AscendingPictureAccentProcess"/>
    <dgm:cxn modelId="{09F5892D-9075-450D-9BD9-BB2F0EF408A2}" type="presParOf" srcId="{5DD82B4E-09C8-45E6-88C7-A423944DD09F}" destId="{6BE7836E-758D-42B3-BE82-561D0B84499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F615C38-CE5F-4600-8908-C27EF46D2CB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C2951D2E-7B54-4A82-B6F7-2E3C85631FAE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Guoqing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Diao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4631D-6679-472B-93BE-3B83DD5DDBB1}" type="parTrans" cxnId="{A1835923-9397-414E-A1B2-13FE9BCFCCF1}">
      <dgm:prSet/>
      <dgm:spPr/>
      <dgm:t>
        <a:bodyPr/>
        <a:lstStyle/>
        <a:p>
          <a:endParaRPr lang="en-US"/>
        </a:p>
      </dgm:t>
    </dgm:pt>
    <dgm:pt modelId="{C9E42BC2-ED0D-4095-B9B6-63568B9715EF}" type="sibTrans" cxnId="{A1835923-9397-414E-A1B2-13FE9BCFCC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en-US"/>
        </a:p>
      </dgm:t>
    </dgm:pt>
    <dgm:pt modelId="{0C78D885-BC42-45E1-930D-25805AC98288}" type="pres">
      <dgm:prSet presAssocID="{3F615C38-CE5F-4600-8908-C27EF46D2CBF}" presName="Name0" presStyleCnt="0">
        <dgm:presLayoutVars>
          <dgm:chMax val="7"/>
          <dgm:chPref val="7"/>
          <dgm:dir/>
        </dgm:presLayoutVars>
      </dgm:prSet>
      <dgm:spPr/>
    </dgm:pt>
    <dgm:pt modelId="{D64508B5-68D8-401D-A63E-6DC70CBD4BA9}" type="pres">
      <dgm:prSet presAssocID="{C2951D2E-7B54-4A82-B6F7-2E3C85631FAE}" presName="parTx1" presStyleLbl="node1" presStyleIdx="0" presStyleCnt="1"/>
      <dgm:spPr/>
    </dgm:pt>
    <dgm:pt modelId="{DDFEBF32-2C19-41A9-ACE3-1F22C127E841}" type="pres">
      <dgm:prSet presAssocID="{C9E42BC2-ED0D-4095-B9B6-63568B9715EF}" presName="picture1" presStyleCnt="0"/>
      <dgm:spPr/>
    </dgm:pt>
    <dgm:pt modelId="{A27AD7A3-DE88-4FA9-94F0-41D4A4324A14}" type="pres">
      <dgm:prSet presAssocID="{C9E42BC2-ED0D-4095-B9B6-63568B9715EF}" presName="imageRepeatNode" presStyleLbl="fgImgPlace1" presStyleIdx="0" presStyleCnt="1"/>
      <dgm:spPr/>
    </dgm:pt>
  </dgm:ptLst>
  <dgm:cxnLst>
    <dgm:cxn modelId="{A1835923-9397-414E-A1B2-13FE9BCFCCF1}" srcId="{3F615C38-CE5F-4600-8908-C27EF46D2CBF}" destId="{C2951D2E-7B54-4A82-B6F7-2E3C85631FAE}" srcOrd="0" destOrd="0" parTransId="{6374631D-6679-472B-93BE-3B83DD5DDBB1}" sibTransId="{C9E42BC2-ED0D-4095-B9B6-63568B9715EF}"/>
    <dgm:cxn modelId="{267D9D46-BAB2-46D4-AEEB-51C147D71519}" type="presOf" srcId="{C9E42BC2-ED0D-4095-B9B6-63568B9715EF}" destId="{A27AD7A3-DE88-4FA9-94F0-41D4A4324A14}" srcOrd="0" destOrd="0" presId="urn:microsoft.com/office/officeart/2008/layout/AscendingPictureAccentProcess"/>
    <dgm:cxn modelId="{122BA683-DD5F-486E-9C7E-D237CDB96E99}" type="presOf" srcId="{3F615C38-CE5F-4600-8908-C27EF46D2CBF}" destId="{0C78D885-BC42-45E1-930D-25805AC98288}" srcOrd="0" destOrd="0" presId="urn:microsoft.com/office/officeart/2008/layout/AscendingPictureAccentProcess"/>
    <dgm:cxn modelId="{91A2F985-93F0-4C62-A0C8-DAAC53A4EC86}" type="presOf" srcId="{C2951D2E-7B54-4A82-B6F7-2E3C85631FAE}" destId="{D64508B5-68D8-401D-A63E-6DC70CBD4BA9}" srcOrd="0" destOrd="0" presId="urn:microsoft.com/office/officeart/2008/layout/AscendingPictureAccentProcess"/>
    <dgm:cxn modelId="{E2013EDF-A3AE-4411-BF08-4EF42341C770}" type="presParOf" srcId="{0C78D885-BC42-45E1-930D-25805AC98288}" destId="{D64508B5-68D8-401D-A63E-6DC70CBD4BA9}" srcOrd="0" destOrd="0" presId="urn:microsoft.com/office/officeart/2008/layout/AscendingPictureAccentProcess"/>
    <dgm:cxn modelId="{689A83E7-E0F3-4FA9-895C-BDAC794C40A9}" type="presParOf" srcId="{0C78D885-BC42-45E1-930D-25805AC98288}" destId="{DDFEBF32-2C19-41A9-ACE3-1F22C127E841}" srcOrd="1" destOrd="0" presId="urn:microsoft.com/office/officeart/2008/layout/AscendingPictureAccentProcess"/>
    <dgm:cxn modelId="{087376F8-182D-49B6-A101-5EDEC35AFADA}" type="presParOf" srcId="{DDFEBF32-2C19-41A9-ACE3-1F22C127E841}" destId="{A27AD7A3-DE88-4FA9-94F0-41D4A4324A1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83346B-0324-4511-A07C-A55B7258CAD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26F3C26A-C206-47A6-AC2A-1F41C3685B91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Toshi Hamasaki</a:t>
          </a:r>
        </a:p>
      </dgm:t>
    </dgm:pt>
    <dgm:pt modelId="{8AC61DC2-A510-446B-9440-A438FF88B36C}" type="parTrans" cxnId="{B196E8CF-B8B9-4987-99D6-822DB5B06349}">
      <dgm:prSet/>
      <dgm:spPr/>
      <dgm:t>
        <a:bodyPr/>
        <a:lstStyle/>
        <a:p>
          <a:endParaRPr lang="en-US"/>
        </a:p>
      </dgm:t>
    </dgm:pt>
    <dgm:pt modelId="{E5E2D50F-3FE2-438F-BA1D-3151EA5AAD6F}" type="sibTrans" cxnId="{B196E8CF-B8B9-4987-99D6-822DB5B0634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91A27995-D645-4E76-A930-6DB44F3328E2}" type="pres">
      <dgm:prSet presAssocID="{3183346B-0324-4511-A07C-A55B7258CADA}" presName="Name0" presStyleCnt="0">
        <dgm:presLayoutVars>
          <dgm:chMax val="7"/>
          <dgm:chPref val="7"/>
          <dgm:dir/>
        </dgm:presLayoutVars>
      </dgm:prSet>
      <dgm:spPr/>
    </dgm:pt>
    <dgm:pt modelId="{5987DDF7-BD76-46E7-8879-58C7C0C8693C}" type="pres">
      <dgm:prSet presAssocID="{26F3C26A-C206-47A6-AC2A-1F41C3685B91}" presName="parTx1" presStyleLbl="node1" presStyleIdx="0" presStyleCnt="1" custScaleX="106781"/>
      <dgm:spPr/>
    </dgm:pt>
    <dgm:pt modelId="{3427AE52-31B5-49D7-8989-3CEFCAFFEF64}" type="pres">
      <dgm:prSet presAssocID="{E5E2D50F-3FE2-438F-BA1D-3151EA5AAD6F}" presName="picture1" presStyleCnt="0"/>
      <dgm:spPr/>
    </dgm:pt>
    <dgm:pt modelId="{68EBAD7D-2329-49B8-B9B7-714E29FA683F}" type="pres">
      <dgm:prSet presAssocID="{E5E2D50F-3FE2-438F-BA1D-3151EA5AAD6F}" presName="imageRepeatNode" presStyleLbl="fgImgPlace1" presStyleIdx="0" presStyleCnt="1"/>
      <dgm:spPr/>
    </dgm:pt>
  </dgm:ptLst>
  <dgm:cxnLst>
    <dgm:cxn modelId="{25F83918-2ABC-40DD-A564-644D48C4F54B}" type="presOf" srcId="{E5E2D50F-3FE2-438F-BA1D-3151EA5AAD6F}" destId="{68EBAD7D-2329-49B8-B9B7-714E29FA683F}" srcOrd="0" destOrd="0" presId="urn:microsoft.com/office/officeart/2008/layout/AscendingPictureAccentProcess"/>
    <dgm:cxn modelId="{52433861-8BB2-4798-9C19-CF12DB728C8C}" type="presOf" srcId="{26F3C26A-C206-47A6-AC2A-1F41C3685B91}" destId="{5987DDF7-BD76-46E7-8879-58C7C0C8693C}" srcOrd="0" destOrd="0" presId="urn:microsoft.com/office/officeart/2008/layout/AscendingPictureAccentProcess"/>
    <dgm:cxn modelId="{B196E8CF-B8B9-4987-99D6-822DB5B06349}" srcId="{3183346B-0324-4511-A07C-A55B7258CADA}" destId="{26F3C26A-C206-47A6-AC2A-1F41C3685B91}" srcOrd="0" destOrd="0" parTransId="{8AC61DC2-A510-446B-9440-A438FF88B36C}" sibTransId="{E5E2D50F-3FE2-438F-BA1D-3151EA5AAD6F}"/>
    <dgm:cxn modelId="{DB3570FD-3CAF-48CD-B9BA-5BCBB4F42136}" type="presOf" srcId="{3183346B-0324-4511-A07C-A55B7258CADA}" destId="{91A27995-D645-4E76-A930-6DB44F3328E2}" srcOrd="0" destOrd="0" presId="urn:microsoft.com/office/officeart/2008/layout/AscendingPictureAccentProcess"/>
    <dgm:cxn modelId="{6D6A99B7-67AA-4DE8-89B6-167F0EB71542}" type="presParOf" srcId="{91A27995-D645-4E76-A930-6DB44F3328E2}" destId="{5987DDF7-BD76-46E7-8879-58C7C0C8693C}" srcOrd="0" destOrd="0" presId="urn:microsoft.com/office/officeart/2008/layout/AscendingPictureAccentProcess"/>
    <dgm:cxn modelId="{FA382A84-16E4-40C0-8C86-4C1ADB194C07}" type="presParOf" srcId="{91A27995-D645-4E76-A930-6DB44F3328E2}" destId="{3427AE52-31B5-49D7-8989-3CEFCAFFEF64}" srcOrd="1" destOrd="0" presId="urn:microsoft.com/office/officeart/2008/layout/AscendingPictureAccentProcess"/>
    <dgm:cxn modelId="{0C896EED-EC02-45CA-A4D2-5251B2363573}" type="presParOf" srcId="{3427AE52-31B5-49D7-8989-3CEFCAFFEF64}" destId="{68EBAD7D-2329-49B8-B9B7-714E29FA683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D25E21A-5FFD-42B6-8189-4B814B5E1FD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CA1D23CC-C817-4E77-ADE7-5FA2F21C2C18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Nirbhay Kumar</a:t>
          </a:r>
        </a:p>
      </dgm:t>
    </dgm:pt>
    <dgm:pt modelId="{21F09DA4-3AD9-408C-BBA6-C230733A9E96}" type="parTrans" cxnId="{26644F4F-8255-41D9-B3F8-DD6D46D574D6}">
      <dgm:prSet/>
      <dgm:spPr/>
      <dgm:t>
        <a:bodyPr/>
        <a:lstStyle/>
        <a:p>
          <a:endParaRPr lang="en-US"/>
        </a:p>
      </dgm:t>
    </dgm:pt>
    <dgm:pt modelId="{911D67F8-1DA0-4285-B714-F435C1FB51A4}" type="sibTrans" cxnId="{26644F4F-8255-41D9-B3F8-DD6D46D574D6}">
      <dgm:prSet/>
      <dgm:spPr>
        <a:blipFill>
          <a:blip xmlns:r="http://schemas.openxmlformats.org/officeDocument/2006/relationships" r:embed="rId1"/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</dgm:pt>
    <dgm:pt modelId="{7013BF56-54A9-4D1F-B8CC-684530BE5A74}" type="pres">
      <dgm:prSet presAssocID="{4D25E21A-5FFD-42B6-8189-4B814B5E1FDE}" presName="Name0" presStyleCnt="0">
        <dgm:presLayoutVars>
          <dgm:chMax val="7"/>
          <dgm:chPref val="7"/>
          <dgm:dir/>
        </dgm:presLayoutVars>
      </dgm:prSet>
      <dgm:spPr/>
    </dgm:pt>
    <dgm:pt modelId="{2F07E766-52C1-44E9-A931-B03CA392C04F}" type="pres">
      <dgm:prSet presAssocID="{CA1D23CC-C817-4E77-ADE7-5FA2F21C2C18}" presName="parTx1" presStyleLbl="node1" presStyleIdx="0" presStyleCnt="1"/>
      <dgm:spPr/>
    </dgm:pt>
    <dgm:pt modelId="{BE72B3F8-100A-4131-BF4A-993E3D5F578F}" type="pres">
      <dgm:prSet presAssocID="{911D67F8-1DA0-4285-B714-F435C1FB51A4}" presName="picture1" presStyleCnt="0"/>
      <dgm:spPr/>
    </dgm:pt>
    <dgm:pt modelId="{E8939D2C-AD15-4B28-8205-AEF8D70B9879}" type="pres">
      <dgm:prSet presAssocID="{911D67F8-1DA0-4285-B714-F435C1FB51A4}" presName="imageRepeatNode" presStyleLbl="fgImgPlace1" presStyleIdx="0" presStyleCnt="1"/>
      <dgm:spPr/>
    </dgm:pt>
  </dgm:ptLst>
  <dgm:cxnLst>
    <dgm:cxn modelId="{53E5E86D-A0DD-40FD-BBE4-D6E780145F10}" type="presOf" srcId="{4D25E21A-5FFD-42B6-8189-4B814B5E1FDE}" destId="{7013BF56-54A9-4D1F-B8CC-684530BE5A74}" srcOrd="0" destOrd="0" presId="urn:microsoft.com/office/officeart/2008/layout/AscendingPictureAccentProcess"/>
    <dgm:cxn modelId="{26644F4F-8255-41D9-B3F8-DD6D46D574D6}" srcId="{4D25E21A-5FFD-42B6-8189-4B814B5E1FDE}" destId="{CA1D23CC-C817-4E77-ADE7-5FA2F21C2C18}" srcOrd="0" destOrd="0" parTransId="{21F09DA4-3AD9-408C-BBA6-C230733A9E96}" sibTransId="{911D67F8-1DA0-4285-B714-F435C1FB51A4}"/>
    <dgm:cxn modelId="{A1A49C51-EEFC-4DEB-87EA-BE2071877E16}" type="presOf" srcId="{CA1D23CC-C817-4E77-ADE7-5FA2F21C2C18}" destId="{2F07E766-52C1-44E9-A931-B03CA392C04F}" srcOrd="0" destOrd="0" presId="urn:microsoft.com/office/officeart/2008/layout/AscendingPictureAccentProcess"/>
    <dgm:cxn modelId="{A3FD9AAE-34BD-4496-AC31-13273147388E}" type="presOf" srcId="{911D67F8-1DA0-4285-B714-F435C1FB51A4}" destId="{E8939D2C-AD15-4B28-8205-AEF8D70B9879}" srcOrd="0" destOrd="0" presId="urn:microsoft.com/office/officeart/2008/layout/AscendingPictureAccentProcess"/>
    <dgm:cxn modelId="{D991C0A8-696A-4B31-98C9-3278EAF669F7}" type="presParOf" srcId="{7013BF56-54A9-4D1F-B8CC-684530BE5A74}" destId="{2F07E766-52C1-44E9-A931-B03CA392C04F}" srcOrd="0" destOrd="0" presId="urn:microsoft.com/office/officeart/2008/layout/AscendingPictureAccentProcess"/>
    <dgm:cxn modelId="{83A797A7-79C9-4A0B-8027-083D563A6531}" type="presParOf" srcId="{7013BF56-54A9-4D1F-B8CC-684530BE5A74}" destId="{BE72B3F8-100A-4131-BF4A-993E3D5F578F}" srcOrd="1" destOrd="0" presId="urn:microsoft.com/office/officeart/2008/layout/AscendingPictureAccentProcess"/>
    <dgm:cxn modelId="{BAAD05AA-0DD0-44A6-957F-17A6C8CDE7AA}" type="presParOf" srcId="{BE72B3F8-100A-4131-BF4A-993E3D5F578F}" destId="{E8939D2C-AD15-4B28-8205-AEF8D70B987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6451BC3-3732-42B4-B537-937664F933D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250C6577-26FA-4174-B542-EBA73AD251A7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Carlos Rodriguez-Diaz</a:t>
          </a:r>
        </a:p>
      </dgm:t>
    </dgm:pt>
    <dgm:pt modelId="{4809E394-921B-482B-BE5A-A6F979B41407}" type="parTrans" cxnId="{8ADAE73C-A991-4582-88B6-B29CEBCFA2C6}">
      <dgm:prSet/>
      <dgm:spPr/>
      <dgm:t>
        <a:bodyPr/>
        <a:lstStyle/>
        <a:p>
          <a:endParaRPr lang="en-US"/>
        </a:p>
      </dgm:t>
    </dgm:pt>
    <dgm:pt modelId="{6B10C200-4909-4187-8B97-3632DB6D30E7}" type="sibTrans" cxnId="{8ADAE73C-A991-4582-88B6-B29CEBCFA2C6}">
      <dgm:prSet/>
      <dgm:spPr>
        <a:blipFill>
          <a:blip xmlns:r="http://schemas.openxmlformats.org/officeDocument/2006/relationships" r:embed="rId1"/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C8F2B3F2-D7A2-48B7-B2FB-9DFF0618B295}" type="pres">
      <dgm:prSet presAssocID="{B6451BC3-3732-42B4-B537-937664F933D2}" presName="Name0" presStyleCnt="0">
        <dgm:presLayoutVars>
          <dgm:chMax val="7"/>
          <dgm:chPref val="7"/>
          <dgm:dir/>
        </dgm:presLayoutVars>
      </dgm:prSet>
      <dgm:spPr/>
    </dgm:pt>
    <dgm:pt modelId="{8E3D5DAF-D7A1-4722-A287-44E46D7632E9}" type="pres">
      <dgm:prSet presAssocID="{250C6577-26FA-4174-B542-EBA73AD251A7}" presName="parTx1" presStyleLbl="node1" presStyleIdx="0" presStyleCnt="1"/>
      <dgm:spPr/>
    </dgm:pt>
    <dgm:pt modelId="{49481486-9718-456F-9E38-530FB204F1FB}" type="pres">
      <dgm:prSet presAssocID="{6B10C200-4909-4187-8B97-3632DB6D30E7}" presName="picture1" presStyleCnt="0"/>
      <dgm:spPr/>
    </dgm:pt>
    <dgm:pt modelId="{5073A06F-B597-4253-B8B1-212C3EE24336}" type="pres">
      <dgm:prSet presAssocID="{6B10C200-4909-4187-8B97-3632DB6D30E7}" presName="imageRepeatNode" presStyleLbl="fgImgPlace1" presStyleIdx="0" presStyleCnt="1"/>
      <dgm:spPr/>
    </dgm:pt>
  </dgm:ptLst>
  <dgm:cxnLst>
    <dgm:cxn modelId="{2AF81218-0B81-47DB-A50A-BC99DA650284}" type="presOf" srcId="{250C6577-26FA-4174-B542-EBA73AD251A7}" destId="{8E3D5DAF-D7A1-4722-A287-44E46D7632E9}" srcOrd="0" destOrd="0" presId="urn:microsoft.com/office/officeart/2008/layout/AscendingPictureAccentProcess"/>
    <dgm:cxn modelId="{3B233230-AC8C-4996-920A-E9119424BCD0}" type="presOf" srcId="{B6451BC3-3732-42B4-B537-937664F933D2}" destId="{C8F2B3F2-D7A2-48B7-B2FB-9DFF0618B295}" srcOrd="0" destOrd="0" presId="urn:microsoft.com/office/officeart/2008/layout/AscendingPictureAccentProcess"/>
    <dgm:cxn modelId="{8ADAE73C-A991-4582-88B6-B29CEBCFA2C6}" srcId="{B6451BC3-3732-42B4-B537-937664F933D2}" destId="{250C6577-26FA-4174-B542-EBA73AD251A7}" srcOrd="0" destOrd="0" parTransId="{4809E394-921B-482B-BE5A-A6F979B41407}" sibTransId="{6B10C200-4909-4187-8B97-3632DB6D30E7}"/>
    <dgm:cxn modelId="{DF4B5F41-7678-4790-BE09-1B8A07B3CE1D}" type="presOf" srcId="{6B10C200-4909-4187-8B97-3632DB6D30E7}" destId="{5073A06F-B597-4253-B8B1-212C3EE24336}" srcOrd="0" destOrd="0" presId="urn:microsoft.com/office/officeart/2008/layout/AscendingPictureAccentProcess"/>
    <dgm:cxn modelId="{E9F88C45-D415-48ED-88F1-DD219AFA28E6}" type="presParOf" srcId="{C8F2B3F2-D7A2-48B7-B2FB-9DFF0618B295}" destId="{8E3D5DAF-D7A1-4722-A287-44E46D7632E9}" srcOrd="0" destOrd="0" presId="urn:microsoft.com/office/officeart/2008/layout/AscendingPictureAccentProcess"/>
    <dgm:cxn modelId="{163C892F-8F6D-40BA-BB59-016A0348FD9C}" type="presParOf" srcId="{C8F2B3F2-D7A2-48B7-B2FB-9DFF0618B295}" destId="{49481486-9718-456F-9E38-530FB204F1FB}" srcOrd="1" destOrd="0" presId="urn:microsoft.com/office/officeart/2008/layout/AscendingPictureAccentProcess"/>
    <dgm:cxn modelId="{24243AB4-3CAC-415D-B677-103B43B3DDD9}" type="presParOf" srcId="{49481486-9718-456F-9E38-530FB204F1FB}" destId="{5073A06F-B597-4253-B8B1-212C3EE2433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23DB182-0968-47FC-B6AE-7D16EAECC35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57866E34-B9B1-4A36-A0E4-23EA9F3D49DA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Lance Price</a:t>
          </a:r>
        </a:p>
      </dgm:t>
    </dgm:pt>
    <dgm:pt modelId="{A7F7F802-286D-4CD2-998F-352B31478AD9}" type="parTrans" cxnId="{B16E8A8E-648B-4385-8D4E-68A0577C68EF}">
      <dgm:prSet/>
      <dgm:spPr/>
      <dgm:t>
        <a:bodyPr/>
        <a:lstStyle/>
        <a:p>
          <a:endParaRPr lang="en-US"/>
        </a:p>
      </dgm:t>
    </dgm:pt>
    <dgm:pt modelId="{DE2C0C0A-9F2B-48BB-8D28-2A630EAD9EC6}" type="sibTrans" cxnId="{B16E8A8E-648B-4385-8D4E-68A0577C68EF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95B84BF-E056-4564-A266-613C210BEE44}" type="pres">
      <dgm:prSet presAssocID="{323DB182-0968-47FC-B6AE-7D16EAECC352}" presName="Name0" presStyleCnt="0">
        <dgm:presLayoutVars>
          <dgm:chMax val="7"/>
          <dgm:chPref val="7"/>
          <dgm:dir/>
        </dgm:presLayoutVars>
      </dgm:prSet>
      <dgm:spPr/>
    </dgm:pt>
    <dgm:pt modelId="{5F02905D-F0D7-4AF8-B35F-E836CBF1D9F5}" type="pres">
      <dgm:prSet presAssocID="{57866E34-B9B1-4A36-A0E4-23EA9F3D49DA}" presName="parTx1" presStyleLbl="node1" presStyleIdx="0" presStyleCnt="1" custScaleX="90793" custLinFactNeighborX="-3356" custLinFactNeighborY="4399"/>
      <dgm:spPr/>
    </dgm:pt>
    <dgm:pt modelId="{066DBAD1-1223-4747-B02E-D3E15E4088BA}" type="pres">
      <dgm:prSet presAssocID="{DE2C0C0A-9F2B-48BB-8D28-2A630EAD9EC6}" presName="picture1" presStyleCnt="0"/>
      <dgm:spPr/>
    </dgm:pt>
    <dgm:pt modelId="{FC210F9D-F4D6-4D52-8412-50365482C352}" type="pres">
      <dgm:prSet presAssocID="{DE2C0C0A-9F2B-48BB-8D28-2A630EAD9EC6}" presName="imageRepeatNode" presStyleLbl="fgImgPlace1" presStyleIdx="0" presStyleCnt="1"/>
      <dgm:spPr/>
    </dgm:pt>
  </dgm:ptLst>
  <dgm:cxnLst>
    <dgm:cxn modelId="{8328576E-46D2-4C42-8ED5-2C3484B2E11A}" type="presOf" srcId="{DE2C0C0A-9F2B-48BB-8D28-2A630EAD9EC6}" destId="{FC210F9D-F4D6-4D52-8412-50365482C352}" srcOrd="0" destOrd="0" presId="urn:microsoft.com/office/officeart/2008/layout/AscendingPictureAccentProcess"/>
    <dgm:cxn modelId="{B16E8A8E-648B-4385-8D4E-68A0577C68EF}" srcId="{323DB182-0968-47FC-B6AE-7D16EAECC352}" destId="{57866E34-B9B1-4A36-A0E4-23EA9F3D49DA}" srcOrd="0" destOrd="0" parTransId="{A7F7F802-286D-4CD2-998F-352B31478AD9}" sibTransId="{DE2C0C0A-9F2B-48BB-8D28-2A630EAD9EC6}"/>
    <dgm:cxn modelId="{2DDB19DF-0399-4CF3-A221-14BC7510F463}" type="presOf" srcId="{57866E34-B9B1-4A36-A0E4-23EA9F3D49DA}" destId="{5F02905D-F0D7-4AF8-B35F-E836CBF1D9F5}" srcOrd="0" destOrd="0" presId="urn:microsoft.com/office/officeart/2008/layout/AscendingPictureAccentProcess"/>
    <dgm:cxn modelId="{9E85C6FB-AE71-40A3-8B28-77CFAB38AA86}" type="presOf" srcId="{323DB182-0968-47FC-B6AE-7D16EAECC352}" destId="{195B84BF-E056-4564-A266-613C210BEE44}" srcOrd="0" destOrd="0" presId="urn:microsoft.com/office/officeart/2008/layout/AscendingPictureAccentProcess"/>
    <dgm:cxn modelId="{8FE21032-3D23-4C2D-A90A-E62C6F777261}" type="presParOf" srcId="{195B84BF-E056-4564-A266-613C210BEE44}" destId="{5F02905D-F0D7-4AF8-B35F-E836CBF1D9F5}" srcOrd="0" destOrd="0" presId="urn:microsoft.com/office/officeart/2008/layout/AscendingPictureAccentProcess"/>
    <dgm:cxn modelId="{6B316FFB-B9EC-453A-802F-205031D48748}" type="presParOf" srcId="{195B84BF-E056-4564-A266-613C210BEE44}" destId="{066DBAD1-1223-4747-B02E-D3E15E4088BA}" srcOrd="1" destOrd="0" presId="urn:microsoft.com/office/officeart/2008/layout/AscendingPictureAccentProcess"/>
    <dgm:cxn modelId="{D22742E1-E4CC-42D4-B786-C9B79F9B4D82}" type="presParOf" srcId="{066DBAD1-1223-4747-B02E-D3E15E4088BA}" destId="{FC210F9D-F4D6-4D52-8412-50365482C35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0ABE1FC-3A27-4CC7-984B-2F9A1D768590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1528C151-D9BB-470A-A753-4B72C0DA3BB9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Kate Applebaum</a:t>
          </a:r>
        </a:p>
      </dgm:t>
    </dgm:pt>
    <dgm:pt modelId="{C0D5123D-1763-4E85-B313-5634334D48E9}" type="parTrans" cxnId="{CEC6852B-8E2F-49F7-87A8-DE24C5201E0A}">
      <dgm:prSet/>
      <dgm:spPr/>
      <dgm:t>
        <a:bodyPr/>
        <a:lstStyle/>
        <a:p>
          <a:endParaRPr lang="en-US"/>
        </a:p>
      </dgm:t>
    </dgm:pt>
    <dgm:pt modelId="{C34B5500-FCB3-4CAB-BA0B-4C820D8301AB}" type="sibTrans" cxnId="{CEC6852B-8E2F-49F7-87A8-DE24C5201E0A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9D184E9-40C0-454F-B151-38C79F54CB36}" type="pres">
      <dgm:prSet presAssocID="{60ABE1FC-3A27-4CC7-984B-2F9A1D768590}" presName="Name0" presStyleCnt="0">
        <dgm:presLayoutVars>
          <dgm:chMax val="7"/>
          <dgm:chPref val="7"/>
          <dgm:dir/>
        </dgm:presLayoutVars>
      </dgm:prSet>
      <dgm:spPr/>
    </dgm:pt>
    <dgm:pt modelId="{87E9C39C-0FBB-418F-AC18-0DF73A552917}" type="pres">
      <dgm:prSet presAssocID="{1528C151-D9BB-470A-A753-4B72C0DA3BB9}" presName="parTx1" presStyleLbl="node1" presStyleIdx="0" presStyleCnt="1" custScaleX="103101" custScaleY="103191" custLinFactNeighborX="-237" custLinFactNeighborY="-339"/>
      <dgm:spPr/>
    </dgm:pt>
    <dgm:pt modelId="{97496F63-6180-4593-BBA7-91DD61A7356E}" type="pres">
      <dgm:prSet presAssocID="{C34B5500-FCB3-4CAB-BA0B-4C820D8301AB}" presName="picture1" presStyleCnt="0"/>
      <dgm:spPr/>
    </dgm:pt>
    <dgm:pt modelId="{893AF12E-5E85-4D1F-BABF-1085E8742D9A}" type="pres">
      <dgm:prSet presAssocID="{C34B5500-FCB3-4CAB-BA0B-4C820D8301AB}" presName="imageRepeatNode" presStyleLbl="fgImgPlace1" presStyleIdx="0" presStyleCnt="1"/>
      <dgm:spPr/>
    </dgm:pt>
  </dgm:ptLst>
  <dgm:cxnLst>
    <dgm:cxn modelId="{CEC6852B-8E2F-49F7-87A8-DE24C5201E0A}" srcId="{60ABE1FC-3A27-4CC7-984B-2F9A1D768590}" destId="{1528C151-D9BB-470A-A753-4B72C0DA3BB9}" srcOrd="0" destOrd="0" parTransId="{C0D5123D-1763-4E85-B313-5634334D48E9}" sibTransId="{C34B5500-FCB3-4CAB-BA0B-4C820D8301AB}"/>
    <dgm:cxn modelId="{3ADC8645-D9B2-4C69-AA42-0B35ABEC1405}" type="presOf" srcId="{1528C151-D9BB-470A-A753-4B72C0DA3BB9}" destId="{87E9C39C-0FBB-418F-AC18-0DF73A552917}" srcOrd="0" destOrd="0" presId="urn:microsoft.com/office/officeart/2008/layout/AscendingPictureAccentProcess"/>
    <dgm:cxn modelId="{0419ED8D-2A98-4F9B-9B1B-D79D3D10076E}" type="presOf" srcId="{C34B5500-FCB3-4CAB-BA0B-4C820D8301AB}" destId="{893AF12E-5E85-4D1F-BABF-1085E8742D9A}" srcOrd="0" destOrd="0" presId="urn:microsoft.com/office/officeart/2008/layout/AscendingPictureAccentProcess"/>
    <dgm:cxn modelId="{B8BFDFB9-8BF3-4F2F-A3E0-EAC8B84EB4D8}" type="presOf" srcId="{60ABE1FC-3A27-4CC7-984B-2F9A1D768590}" destId="{B9D184E9-40C0-454F-B151-38C79F54CB36}" srcOrd="0" destOrd="0" presId="urn:microsoft.com/office/officeart/2008/layout/AscendingPictureAccentProcess"/>
    <dgm:cxn modelId="{76797365-95B9-49EF-8E05-DBA5FEB70702}" type="presParOf" srcId="{B9D184E9-40C0-454F-B151-38C79F54CB36}" destId="{87E9C39C-0FBB-418F-AC18-0DF73A552917}" srcOrd="0" destOrd="0" presId="urn:microsoft.com/office/officeart/2008/layout/AscendingPictureAccentProcess"/>
    <dgm:cxn modelId="{40756A9A-4D5D-457D-815B-2BC37DC4CB65}" type="presParOf" srcId="{B9D184E9-40C0-454F-B151-38C79F54CB36}" destId="{97496F63-6180-4593-BBA7-91DD61A7356E}" srcOrd="1" destOrd="0" presId="urn:microsoft.com/office/officeart/2008/layout/AscendingPictureAccentProcess"/>
    <dgm:cxn modelId="{4818D9B1-08F7-409B-BC77-6185D47A6A39}" type="presParOf" srcId="{97496F63-6180-4593-BBA7-91DD61A7356E}" destId="{893AF12E-5E85-4D1F-BABF-1085E8742D9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ADE1E7-A576-4284-9AC6-9EF6E417D2F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6E3C84E5-9C89-4F6A-B5DE-A180D6EED50D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Keith Crandall</a:t>
          </a:r>
        </a:p>
      </dgm:t>
    </dgm:pt>
    <dgm:pt modelId="{737590C3-7E22-4083-B368-7C74252B45CE}" type="parTrans" cxnId="{8F6E7E50-FA07-44C4-9B19-05BC992F12C1}">
      <dgm:prSet/>
      <dgm:spPr/>
      <dgm:t>
        <a:bodyPr/>
        <a:lstStyle/>
        <a:p>
          <a:endParaRPr lang="en-US"/>
        </a:p>
      </dgm:t>
    </dgm:pt>
    <dgm:pt modelId="{0633B749-7683-45CC-802D-5C878682F313}" type="sibTrans" cxnId="{8F6E7E50-FA07-44C4-9B19-05BC992F12C1}">
      <dgm:prSet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BD0DA9EE-F2DC-4C22-A720-07792168DFF4}" type="pres">
      <dgm:prSet presAssocID="{7EADE1E7-A576-4284-9AC6-9EF6E417D2F5}" presName="Name0" presStyleCnt="0">
        <dgm:presLayoutVars>
          <dgm:chMax val="7"/>
          <dgm:chPref val="7"/>
          <dgm:dir/>
        </dgm:presLayoutVars>
      </dgm:prSet>
      <dgm:spPr/>
    </dgm:pt>
    <dgm:pt modelId="{8C141D1F-D724-4F1D-84E8-5550D31ED250}" type="pres">
      <dgm:prSet presAssocID="{6E3C84E5-9C89-4F6A-B5DE-A180D6EED50D}" presName="parTx1" presStyleLbl="node1" presStyleIdx="0" presStyleCnt="1"/>
      <dgm:spPr/>
    </dgm:pt>
    <dgm:pt modelId="{5DD82B4E-09C8-45E6-88C7-A423944DD09F}" type="pres">
      <dgm:prSet presAssocID="{0633B749-7683-45CC-802D-5C878682F313}" presName="picture1" presStyleCnt="0"/>
      <dgm:spPr/>
    </dgm:pt>
    <dgm:pt modelId="{6BE7836E-758D-42B3-BE82-561D0B844996}" type="pres">
      <dgm:prSet presAssocID="{0633B749-7683-45CC-802D-5C878682F313}" presName="imageRepeatNode" presStyleLbl="fgImgPlace1" presStyleIdx="0" presStyleCnt="1"/>
      <dgm:spPr/>
    </dgm:pt>
  </dgm:ptLst>
  <dgm:cxnLst>
    <dgm:cxn modelId="{5117CD35-A721-4441-9205-E5C709C24560}" type="presOf" srcId="{0633B749-7683-45CC-802D-5C878682F313}" destId="{6BE7836E-758D-42B3-BE82-561D0B844996}" srcOrd="0" destOrd="0" presId="urn:microsoft.com/office/officeart/2008/layout/AscendingPictureAccentProcess"/>
    <dgm:cxn modelId="{BF3E4564-AF3B-4BB5-AEF0-726FEA3F4900}" type="presOf" srcId="{7EADE1E7-A576-4284-9AC6-9EF6E417D2F5}" destId="{BD0DA9EE-F2DC-4C22-A720-07792168DFF4}" srcOrd="0" destOrd="0" presId="urn:microsoft.com/office/officeart/2008/layout/AscendingPictureAccentProcess"/>
    <dgm:cxn modelId="{8F6E7E50-FA07-44C4-9B19-05BC992F12C1}" srcId="{7EADE1E7-A576-4284-9AC6-9EF6E417D2F5}" destId="{6E3C84E5-9C89-4F6A-B5DE-A180D6EED50D}" srcOrd="0" destOrd="0" parTransId="{737590C3-7E22-4083-B368-7C74252B45CE}" sibTransId="{0633B749-7683-45CC-802D-5C878682F313}"/>
    <dgm:cxn modelId="{904108B0-E810-447D-9DDC-7A22A316ED35}" type="presOf" srcId="{6E3C84E5-9C89-4F6A-B5DE-A180D6EED50D}" destId="{8C141D1F-D724-4F1D-84E8-5550D31ED250}" srcOrd="0" destOrd="0" presId="urn:microsoft.com/office/officeart/2008/layout/AscendingPictureAccentProcess"/>
    <dgm:cxn modelId="{AF276A7E-983D-4995-991F-E3893F202B2C}" type="presParOf" srcId="{BD0DA9EE-F2DC-4C22-A720-07792168DFF4}" destId="{8C141D1F-D724-4F1D-84E8-5550D31ED250}" srcOrd="0" destOrd="0" presId="urn:microsoft.com/office/officeart/2008/layout/AscendingPictureAccentProcess"/>
    <dgm:cxn modelId="{E1E8CB43-32EC-41FD-81D7-77A15687D81B}" type="presParOf" srcId="{BD0DA9EE-F2DC-4C22-A720-07792168DFF4}" destId="{5DD82B4E-09C8-45E6-88C7-A423944DD09F}" srcOrd="1" destOrd="0" presId="urn:microsoft.com/office/officeart/2008/layout/AscendingPictureAccentProcess"/>
    <dgm:cxn modelId="{09F5892D-9075-450D-9BD9-BB2F0EF408A2}" type="presParOf" srcId="{5DD82B4E-09C8-45E6-88C7-A423944DD09F}" destId="{6BE7836E-758D-42B3-BE82-561D0B84499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F70E70B-5B67-4645-A234-308B031B9F24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A0644B8A-3B48-4CD0-9F84-16D878A68002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Heather Young</a:t>
          </a:r>
        </a:p>
      </dgm:t>
    </dgm:pt>
    <dgm:pt modelId="{74AADDDF-3D12-4991-90F4-1B4DA38E427A}" type="parTrans" cxnId="{5833AF27-4F4A-4BF9-9924-D168ECF2D52F}">
      <dgm:prSet/>
      <dgm:spPr/>
      <dgm:t>
        <a:bodyPr/>
        <a:lstStyle/>
        <a:p>
          <a:endParaRPr lang="en-US"/>
        </a:p>
      </dgm:t>
    </dgm:pt>
    <dgm:pt modelId="{B2964DB5-7F7F-420F-A094-1DA24BA49E7D}" type="sibTrans" cxnId="{5833AF27-4F4A-4BF9-9924-D168ECF2D52F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2F4F4AC-8C28-43C9-8359-CF9E79C2C06B}" type="pres">
      <dgm:prSet presAssocID="{7F70E70B-5B67-4645-A234-308B031B9F24}" presName="Name0" presStyleCnt="0">
        <dgm:presLayoutVars>
          <dgm:chMax val="7"/>
          <dgm:chPref val="7"/>
          <dgm:dir/>
        </dgm:presLayoutVars>
      </dgm:prSet>
      <dgm:spPr/>
    </dgm:pt>
    <dgm:pt modelId="{8F8D7434-581B-4E98-8C50-372F5B2BCB22}" type="pres">
      <dgm:prSet presAssocID="{A0644B8A-3B48-4CD0-9F84-16D878A68002}" presName="parTx1" presStyleLbl="node1" presStyleIdx="0" presStyleCnt="1"/>
      <dgm:spPr/>
    </dgm:pt>
    <dgm:pt modelId="{F023BF89-27D8-40BE-A2FD-B9210EC93D42}" type="pres">
      <dgm:prSet presAssocID="{B2964DB5-7F7F-420F-A094-1DA24BA49E7D}" presName="picture1" presStyleCnt="0"/>
      <dgm:spPr/>
    </dgm:pt>
    <dgm:pt modelId="{622DD1F7-70A6-4E0D-94B9-B1F77CF47B8C}" type="pres">
      <dgm:prSet presAssocID="{B2964DB5-7F7F-420F-A094-1DA24BA49E7D}" presName="imageRepeatNode" presStyleLbl="fgImgPlace1" presStyleIdx="0" presStyleCnt="1"/>
      <dgm:spPr/>
    </dgm:pt>
  </dgm:ptLst>
  <dgm:cxnLst>
    <dgm:cxn modelId="{5833AF27-4F4A-4BF9-9924-D168ECF2D52F}" srcId="{7F70E70B-5B67-4645-A234-308B031B9F24}" destId="{A0644B8A-3B48-4CD0-9F84-16D878A68002}" srcOrd="0" destOrd="0" parTransId="{74AADDDF-3D12-4991-90F4-1B4DA38E427A}" sibTransId="{B2964DB5-7F7F-420F-A094-1DA24BA49E7D}"/>
    <dgm:cxn modelId="{AADE5176-4683-42C2-BA63-DFDB341C2E58}" type="presOf" srcId="{7F70E70B-5B67-4645-A234-308B031B9F24}" destId="{12F4F4AC-8C28-43C9-8359-CF9E79C2C06B}" srcOrd="0" destOrd="0" presId="urn:microsoft.com/office/officeart/2008/layout/AscendingPictureAccentProcess"/>
    <dgm:cxn modelId="{BD8DE69A-BBE5-4818-8F64-93743E7D24E2}" type="presOf" srcId="{A0644B8A-3B48-4CD0-9F84-16D878A68002}" destId="{8F8D7434-581B-4E98-8C50-372F5B2BCB22}" srcOrd="0" destOrd="0" presId="urn:microsoft.com/office/officeart/2008/layout/AscendingPictureAccentProcess"/>
    <dgm:cxn modelId="{AABED1F0-705E-4146-BD53-BEACA3694AB9}" type="presOf" srcId="{B2964DB5-7F7F-420F-A094-1DA24BA49E7D}" destId="{622DD1F7-70A6-4E0D-94B9-B1F77CF47B8C}" srcOrd="0" destOrd="0" presId="urn:microsoft.com/office/officeart/2008/layout/AscendingPictureAccentProcess"/>
    <dgm:cxn modelId="{1E0476DA-C3BB-4DC0-B9C5-E1597D1818AF}" type="presParOf" srcId="{12F4F4AC-8C28-43C9-8359-CF9E79C2C06B}" destId="{8F8D7434-581B-4E98-8C50-372F5B2BCB22}" srcOrd="0" destOrd="0" presId="urn:microsoft.com/office/officeart/2008/layout/AscendingPictureAccentProcess"/>
    <dgm:cxn modelId="{832B1E96-1101-493D-A8ED-C8A2C8EC9C0D}" type="presParOf" srcId="{12F4F4AC-8C28-43C9-8359-CF9E79C2C06B}" destId="{F023BF89-27D8-40BE-A2FD-B9210EC93D42}" srcOrd="1" destOrd="0" presId="urn:microsoft.com/office/officeart/2008/layout/AscendingPictureAccentProcess"/>
    <dgm:cxn modelId="{DF82AF58-FD16-488E-A4C9-AA99C8272074}" type="presParOf" srcId="{F023BF89-27D8-40BE-A2FD-B9210EC93D42}" destId="{622DD1F7-70A6-4E0D-94B9-B1F77CF47B8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51A00C8-041C-4562-9298-AC84D2164F3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5A3C9F27-CAB9-489F-9624-075AC932B3B5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Jennifer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Sacheck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D3D58-B8BE-48D6-B588-A3CCBE35026C}" type="parTrans" cxnId="{178409F7-0CAA-4EDC-AE9B-E661A8B375AE}">
      <dgm:prSet/>
      <dgm:spPr/>
      <dgm:t>
        <a:bodyPr/>
        <a:lstStyle/>
        <a:p>
          <a:endParaRPr lang="en-US"/>
        </a:p>
      </dgm:t>
    </dgm:pt>
    <dgm:pt modelId="{1CAFA4C0-96F2-4964-BADC-756195BCE1F2}" type="sibTrans" cxnId="{178409F7-0CAA-4EDC-AE9B-E661A8B375AE}">
      <dgm:prSet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1B68FE53-B9FF-4F36-AE8B-EDFB995BA759}" type="pres">
      <dgm:prSet presAssocID="{851A00C8-041C-4562-9298-AC84D2164F3A}" presName="Name0" presStyleCnt="0">
        <dgm:presLayoutVars>
          <dgm:chMax val="7"/>
          <dgm:chPref val="7"/>
          <dgm:dir/>
        </dgm:presLayoutVars>
      </dgm:prSet>
      <dgm:spPr/>
    </dgm:pt>
    <dgm:pt modelId="{E574DB55-A14B-4D46-AC11-06010A1BFF93}" type="pres">
      <dgm:prSet presAssocID="{5A3C9F27-CAB9-489F-9624-075AC932B3B5}" presName="parTx1" presStyleLbl="node1" presStyleIdx="0" presStyleCnt="1" custScaleX="103672"/>
      <dgm:spPr/>
    </dgm:pt>
    <dgm:pt modelId="{97E46822-C858-43C3-888B-869F06F555E6}" type="pres">
      <dgm:prSet presAssocID="{1CAFA4C0-96F2-4964-BADC-756195BCE1F2}" presName="picture1" presStyleCnt="0"/>
      <dgm:spPr/>
    </dgm:pt>
    <dgm:pt modelId="{01CB9418-76E0-44D6-A7EA-579EF1530574}" type="pres">
      <dgm:prSet presAssocID="{1CAFA4C0-96F2-4964-BADC-756195BCE1F2}" presName="imageRepeatNode" presStyleLbl="fgImgPlace1" presStyleIdx="0" presStyleCnt="1" custLinFactNeighborX="2353" custLinFactNeighborY="-589"/>
      <dgm:spPr/>
    </dgm:pt>
  </dgm:ptLst>
  <dgm:cxnLst>
    <dgm:cxn modelId="{CEE18721-BFA6-44BD-880D-C81080D7E878}" type="presOf" srcId="{1CAFA4C0-96F2-4964-BADC-756195BCE1F2}" destId="{01CB9418-76E0-44D6-A7EA-579EF1530574}" srcOrd="0" destOrd="0" presId="urn:microsoft.com/office/officeart/2008/layout/AscendingPictureAccentProcess"/>
    <dgm:cxn modelId="{5699AA38-92CD-4D15-9249-7BBA2BF39EC4}" type="presOf" srcId="{851A00C8-041C-4562-9298-AC84D2164F3A}" destId="{1B68FE53-B9FF-4F36-AE8B-EDFB995BA759}" srcOrd="0" destOrd="0" presId="urn:microsoft.com/office/officeart/2008/layout/AscendingPictureAccentProcess"/>
    <dgm:cxn modelId="{C196C7AE-5BAF-4BC9-8865-93AA222304E3}" type="presOf" srcId="{5A3C9F27-CAB9-489F-9624-075AC932B3B5}" destId="{E574DB55-A14B-4D46-AC11-06010A1BFF93}" srcOrd="0" destOrd="0" presId="urn:microsoft.com/office/officeart/2008/layout/AscendingPictureAccentProcess"/>
    <dgm:cxn modelId="{178409F7-0CAA-4EDC-AE9B-E661A8B375AE}" srcId="{851A00C8-041C-4562-9298-AC84D2164F3A}" destId="{5A3C9F27-CAB9-489F-9624-075AC932B3B5}" srcOrd="0" destOrd="0" parTransId="{1D8D3D58-B8BE-48D6-B588-A3CCBE35026C}" sibTransId="{1CAFA4C0-96F2-4964-BADC-756195BCE1F2}"/>
    <dgm:cxn modelId="{243FE3CE-CB5D-4086-A82E-09A8EEADCB6B}" type="presParOf" srcId="{1B68FE53-B9FF-4F36-AE8B-EDFB995BA759}" destId="{E574DB55-A14B-4D46-AC11-06010A1BFF93}" srcOrd="0" destOrd="0" presId="urn:microsoft.com/office/officeart/2008/layout/AscendingPictureAccentProcess"/>
    <dgm:cxn modelId="{D9C39C61-4476-4372-AEB2-10E4F2048072}" type="presParOf" srcId="{1B68FE53-B9FF-4F36-AE8B-EDFB995BA759}" destId="{97E46822-C858-43C3-888B-869F06F555E6}" srcOrd="1" destOrd="0" presId="urn:microsoft.com/office/officeart/2008/layout/AscendingPictureAccentProcess"/>
    <dgm:cxn modelId="{53DD480F-7A4C-45FA-93BF-404B0D4C23DC}" type="presParOf" srcId="{97E46822-C858-43C3-888B-869F06F555E6}" destId="{01CB9418-76E0-44D6-A7EA-579EF153057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9453140-BEE9-481B-BDE8-983E86EF607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DCDC7797-E08F-45AA-BF5F-9971E539C319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Leighton Ku</a:t>
          </a:r>
        </a:p>
      </dgm:t>
    </dgm:pt>
    <dgm:pt modelId="{AE4812D0-CDC6-40BF-ADBE-DAB3B12474D5}" type="parTrans" cxnId="{D7C3A190-96A2-4DCF-8990-E2D3742DFD9C}">
      <dgm:prSet/>
      <dgm:spPr/>
      <dgm:t>
        <a:bodyPr/>
        <a:lstStyle/>
        <a:p>
          <a:endParaRPr lang="en-US"/>
        </a:p>
      </dgm:t>
    </dgm:pt>
    <dgm:pt modelId="{CBFA66CF-764A-45F7-AA08-291F1EC95225}" type="sibTrans" cxnId="{D7C3A190-96A2-4DCF-8990-E2D3742DFD9C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CE96AC5-DCD8-474D-B4B7-566E3C1B3687}" type="pres">
      <dgm:prSet presAssocID="{A9453140-BEE9-481B-BDE8-983E86EF607E}" presName="Name0" presStyleCnt="0">
        <dgm:presLayoutVars>
          <dgm:chMax val="7"/>
          <dgm:chPref val="7"/>
          <dgm:dir/>
        </dgm:presLayoutVars>
      </dgm:prSet>
      <dgm:spPr/>
    </dgm:pt>
    <dgm:pt modelId="{CB29A068-031F-45B3-9101-B85836185A4C}" type="pres">
      <dgm:prSet presAssocID="{DCDC7797-E08F-45AA-BF5F-9971E539C319}" presName="parTx1" presStyleLbl="node1" presStyleIdx="0" presStyleCnt="1" custScaleX="87454" custLinFactNeighborX="-6201" custLinFactNeighborY="992"/>
      <dgm:spPr/>
    </dgm:pt>
    <dgm:pt modelId="{9FA19538-544B-4580-BB96-4603BA81C275}" type="pres">
      <dgm:prSet presAssocID="{CBFA66CF-764A-45F7-AA08-291F1EC95225}" presName="picture1" presStyleCnt="0"/>
      <dgm:spPr/>
    </dgm:pt>
    <dgm:pt modelId="{2B72FEA6-9090-4B3D-8E17-85AE3B667D20}" type="pres">
      <dgm:prSet presAssocID="{CBFA66CF-764A-45F7-AA08-291F1EC95225}" presName="imageRepeatNode" presStyleLbl="fgImgPlace1" presStyleIdx="0" presStyleCnt="1"/>
      <dgm:spPr/>
    </dgm:pt>
  </dgm:ptLst>
  <dgm:cxnLst>
    <dgm:cxn modelId="{D9C1FA28-1881-45D2-9237-83F8F4313A6B}" type="presOf" srcId="{A9453140-BEE9-481B-BDE8-983E86EF607E}" destId="{0CE96AC5-DCD8-474D-B4B7-566E3C1B3687}" srcOrd="0" destOrd="0" presId="urn:microsoft.com/office/officeart/2008/layout/AscendingPictureAccentProcess"/>
    <dgm:cxn modelId="{206D297D-737C-4429-9FAE-233D8F3F3608}" type="presOf" srcId="{CBFA66CF-764A-45F7-AA08-291F1EC95225}" destId="{2B72FEA6-9090-4B3D-8E17-85AE3B667D20}" srcOrd="0" destOrd="0" presId="urn:microsoft.com/office/officeart/2008/layout/AscendingPictureAccentProcess"/>
    <dgm:cxn modelId="{D7C3A190-96A2-4DCF-8990-E2D3742DFD9C}" srcId="{A9453140-BEE9-481B-BDE8-983E86EF607E}" destId="{DCDC7797-E08F-45AA-BF5F-9971E539C319}" srcOrd="0" destOrd="0" parTransId="{AE4812D0-CDC6-40BF-ADBE-DAB3B12474D5}" sibTransId="{CBFA66CF-764A-45F7-AA08-291F1EC95225}"/>
    <dgm:cxn modelId="{BC13D8EB-C944-45D8-B827-662CFC816E54}" type="presOf" srcId="{DCDC7797-E08F-45AA-BF5F-9971E539C319}" destId="{CB29A068-031F-45B3-9101-B85836185A4C}" srcOrd="0" destOrd="0" presId="urn:microsoft.com/office/officeart/2008/layout/AscendingPictureAccentProcess"/>
    <dgm:cxn modelId="{232CF9EE-C5B9-4B5F-853C-386AC40D0FC1}" type="presParOf" srcId="{0CE96AC5-DCD8-474D-B4B7-566E3C1B3687}" destId="{CB29A068-031F-45B3-9101-B85836185A4C}" srcOrd="0" destOrd="0" presId="urn:microsoft.com/office/officeart/2008/layout/AscendingPictureAccentProcess"/>
    <dgm:cxn modelId="{42AD6A3C-317E-4374-998D-BDB23607D4F9}" type="presParOf" srcId="{0CE96AC5-DCD8-474D-B4B7-566E3C1B3687}" destId="{9FA19538-544B-4580-BB96-4603BA81C275}" srcOrd="1" destOrd="0" presId="urn:microsoft.com/office/officeart/2008/layout/AscendingPictureAccentProcess"/>
    <dgm:cxn modelId="{410E09C7-8AA9-43CF-B565-94BCE1927C31}" type="presParOf" srcId="{9FA19538-544B-4580-BB96-4603BA81C275}" destId="{2B72FEA6-9090-4B3D-8E17-85AE3B667D2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1288781-F103-4DE4-AD9B-EEE8BBCE395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2F9354A9-9CF5-4481-949C-70D0DBFD4CCA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Avi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Dor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238F1-8F9E-45DD-8C28-9D14D18545FB}" type="parTrans" cxnId="{D3095D73-154C-4808-BE4D-096084155EC0}">
      <dgm:prSet/>
      <dgm:spPr/>
      <dgm:t>
        <a:bodyPr/>
        <a:lstStyle/>
        <a:p>
          <a:endParaRPr lang="en-US"/>
        </a:p>
      </dgm:t>
    </dgm:pt>
    <dgm:pt modelId="{1048ED54-2228-4514-AD30-451C96B4F3E8}" type="sibTrans" cxnId="{D3095D73-154C-4808-BE4D-096084155EC0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913C8E7-0D2E-4067-83DF-3C88293A71E2}" type="pres">
      <dgm:prSet presAssocID="{01288781-F103-4DE4-AD9B-EEE8BBCE3958}" presName="Name0" presStyleCnt="0">
        <dgm:presLayoutVars>
          <dgm:chMax val="7"/>
          <dgm:chPref val="7"/>
          <dgm:dir/>
        </dgm:presLayoutVars>
      </dgm:prSet>
      <dgm:spPr/>
    </dgm:pt>
    <dgm:pt modelId="{123FA856-1E4A-45DC-AB08-E821330390D6}" type="pres">
      <dgm:prSet presAssocID="{2F9354A9-9CF5-4481-949C-70D0DBFD4CCA}" presName="parTx1" presStyleLbl="node1" presStyleIdx="0" presStyleCnt="1" custScaleX="73629" custLinFactNeighborX="-12771"/>
      <dgm:spPr/>
    </dgm:pt>
    <dgm:pt modelId="{7B499AA0-EF50-4D7D-B1A6-A90A41CAC243}" type="pres">
      <dgm:prSet presAssocID="{1048ED54-2228-4514-AD30-451C96B4F3E8}" presName="picture1" presStyleCnt="0"/>
      <dgm:spPr/>
    </dgm:pt>
    <dgm:pt modelId="{BC78DAC3-307B-41AD-9E60-121CA088308C}" type="pres">
      <dgm:prSet presAssocID="{1048ED54-2228-4514-AD30-451C96B4F3E8}" presName="imageRepeatNode" presStyleLbl="fgImgPlace1" presStyleIdx="0" presStyleCnt="1"/>
      <dgm:spPr/>
    </dgm:pt>
  </dgm:ptLst>
  <dgm:cxnLst>
    <dgm:cxn modelId="{7C79381C-F8FB-415A-8E15-6C107A871FEB}" type="presOf" srcId="{2F9354A9-9CF5-4481-949C-70D0DBFD4CCA}" destId="{123FA856-1E4A-45DC-AB08-E821330390D6}" srcOrd="0" destOrd="0" presId="urn:microsoft.com/office/officeart/2008/layout/AscendingPictureAccentProcess"/>
    <dgm:cxn modelId="{6AA3A335-5FA9-49BF-B5A8-4B4988A6C6A9}" type="presOf" srcId="{01288781-F103-4DE4-AD9B-EEE8BBCE3958}" destId="{4913C8E7-0D2E-4067-83DF-3C88293A71E2}" srcOrd="0" destOrd="0" presId="urn:microsoft.com/office/officeart/2008/layout/AscendingPictureAccentProcess"/>
    <dgm:cxn modelId="{D3095D73-154C-4808-BE4D-096084155EC0}" srcId="{01288781-F103-4DE4-AD9B-EEE8BBCE3958}" destId="{2F9354A9-9CF5-4481-949C-70D0DBFD4CCA}" srcOrd="0" destOrd="0" parTransId="{E36238F1-8F9E-45DD-8C28-9D14D18545FB}" sibTransId="{1048ED54-2228-4514-AD30-451C96B4F3E8}"/>
    <dgm:cxn modelId="{944AFBD5-B588-4C2F-A564-0AB1E2397300}" type="presOf" srcId="{1048ED54-2228-4514-AD30-451C96B4F3E8}" destId="{BC78DAC3-307B-41AD-9E60-121CA088308C}" srcOrd="0" destOrd="0" presId="urn:microsoft.com/office/officeart/2008/layout/AscendingPictureAccentProcess"/>
    <dgm:cxn modelId="{E3C58E60-A038-448E-9A6A-C2A3BD9F5557}" type="presParOf" srcId="{4913C8E7-0D2E-4067-83DF-3C88293A71E2}" destId="{123FA856-1E4A-45DC-AB08-E821330390D6}" srcOrd="0" destOrd="0" presId="urn:microsoft.com/office/officeart/2008/layout/AscendingPictureAccentProcess"/>
    <dgm:cxn modelId="{6423EE56-322E-4FCA-908C-8EBB96D9620C}" type="presParOf" srcId="{4913C8E7-0D2E-4067-83DF-3C88293A71E2}" destId="{7B499AA0-EF50-4D7D-B1A6-A90A41CAC243}" srcOrd="1" destOrd="0" presId="urn:microsoft.com/office/officeart/2008/layout/AscendingPictureAccentProcess"/>
    <dgm:cxn modelId="{E69EF62D-FA75-4365-95F7-5EE024648149}" type="presParOf" srcId="{7B499AA0-EF50-4D7D-B1A6-A90A41CAC243}" destId="{BC78DAC3-307B-41AD-9E60-121CA088308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615C38-CE5F-4600-8908-C27EF46D2CB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C2951D2E-7B54-4A82-B6F7-2E3C85631FAE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Guoqing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>
              <a:latin typeface="Arial" panose="020B0604020202020204" pitchFamily="34" charset="0"/>
              <a:cs typeface="Arial" panose="020B0604020202020204" pitchFamily="34" charset="0"/>
            </a:rPr>
            <a:t>Diao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74631D-6679-472B-93BE-3B83DD5DDBB1}" type="parTrans" cxnId="{A1835923-9397-414E-A1B2-13FE9BCFCCF1}">
      <dgm:prSet/>
      <dgm:spPr/>
      <dgm:t>
        <a:bodyPr/>
        <a:lstStyle/>
        <a:p>
          <a:endParaRPr lang="en-US"/>
        </a:p>
      </dgm:t>
    </dgm:pt>
    <dgm:pt modelId="{C9E42BC2-ED0D-4095-B9B6-63568B9715EF}" type="sibTrans" cxnId="{A1835923-9397-414E-A1B2-13FE9BCFCCF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en-US"/>
        </a:p>
      </dgm:t>
    </dgm:pt>
    <dgm:pt modelId="{0C78D885-BC42-45E1-930D-25805AC98288}" type="pres">
      <dgm:prSet presAssocID="{3F615C38-CE5F-4600-8908-C27EF46D2CBF}" presName="Name0" presStyleCnt="0">
        <dgm:presLayoutVars>
          <dgm:chMax val="7"/>
          <dgm:chPref val="7"/>
          <dgm:dir/>
        </dgm:presLayoutVars>
      </dgm:prSet>
      <dgm:spPr/>
    </dgm:pt>
    <dgm:pt modelId="{D64508B5-68D8-401D-A63E-6DC70CBD4BA9}" type="pres">
      <dgm:prSet presAssocID="{C2951D2E-7B54-4A82-B6F7-2E3C85631FAE}" presName="parTx1" presStyleLbl="node1" presStyleIdx="0" presStyleCnt="1"/>
      <dgm:spPr/>
    </dgm:pt>
    <dgm:pt modelId="{DDFEBF32-2C19-41A9-ACE3-1F22C127E841}" type="pres">
      <dgm:prSet presAssocID="{C9E42BC2-ED0D-4095-B9B6-63568B9715EF}" presName="picture1" presStyleCnt="0"/>
      <dgm:spPr/>
    </dgm:pt>
    <dgm:pt modelId="{A27AD7A3-DE88-4FA9-94F0-41D4A4324A14}" type="pres">
      <dgm:prSet presAssocID="{C9E42BC2-ED0D-4095-B9B6-63568B9715EF}" presName="imageRepeatNode" presStyleLbl="fgImgPlace1" presStyleIdx="0" presStyleCnt="1"/>
      <dgm:spPr/>
    </dgm:pt>
  </dgm:ptLst>
  <dgm:cxnLst>
    <dgm:cxn modelId="{A1835923-9397-414E-A1B2-13FE9BCFCCF1}" srcId="{3F615C38-CE5F-4600-8908-C27EF46D2CBF}" destId="{C2951D2E-7B54-4A82-B6F7-2E3C85631FAE}" srcOrd="0" destOrd="0" parTransId="{6374631D-6679-472B-93BE-3B83DD5DDBB1}" sibTransId="{C9E42BC2-ED0D-4095-B9B6-63568B9715EF}"/>
    <dgm:cxn modelId="{267D9D46-BAB2-46D4-AEEB-51C147D71519}" type="presOf" srcId="{C9E42BC2-ED0D-4095-B9B6-63568B9715EF}" destId="{A27AD7A3-DE88-4FA9-94F0-41D4A4324A14}" srcOrd="0" destOrd="0" presId="urn:microsoft.com/office/officeart/2008/layout/AscendingPictureAccentProcess"/>
    <dgm:cxn modelId="{122BA683-DD5F-486E-9C7E-D237CDB96E99}" type="presOf" srcId="{3F615C38-CE5F-4600-8908-C27EF46D2CBF}" destId="{0C78D885-BC42-45E1-930D-25805AC98288}" srcOrd="0" destOrd="0" presId="urn:microsoft.com/office/officeart/2008/layout/AscendingPictureAccentProcess"/>
    <dgm:cxn modelId="{91A2F985-93F0-4C62-A0C8-DAAC53A4EC86}" type="presOf" srcId="{C2951D2E-7B54-4A82-B6F7-2E3C85631FAE}" destId="{D64508B5-68D8-401D-A63E-6DC70CBD4BA9}" srcOrd="0" destOrd="0" presId="urn:microsoft.com/office/officeart/2008/layout/AscendingPictureAccentProcess"/>
    <dgm:cxn modelId="{E2013EDF-A3AE-4411-BF08-4EF42341C770}" type="presParOf" srcId="{0C78D885-BC42-45E1-930D-25805AC98288}" destId="{D64508B5-68D8-401D-A63E-6DC70CBD4BA9}" srcOrd="0" destOrd="0" presId="urn:microsoft.com/office/officeart/2008/layout/AscendingPictureAccentProcess"/>
    <dgm:cxn modelId="{689A83E7-E0F3-4FA9-895C-BDAC794C40A9}" type="presParOf" srcId="{0C78D885-BC42-45E1-930D-25805AC98288}" destId="{DDFEBF32-2C19-41A9-ACE3-1F22C127E841}" srcOrd="1" destOrd="0" presId="urn:microsoft.com/office/officeart/2008/layout/AscendingPictureAccentProcess"/>
    <dgm:cxn modelId="{087376F8-182D-49B6-A101-5EDEC35AFADA}" type="presParOf" srcId="{DDFEBF32-2C19-41A9-ACE3-1F22C127E841}" destId="{A27AD7A3-DE88-4FA9-94F0-41D4A4324A1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83346B-0324-4511-A07C-A55B7258CAD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26F3C26A-C206-47A6-AC2A-1F41C3685B91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Toshi Hamasaki</a:t>
          </a:r>
        </a:p>
      </dgm:t>
    </dgm:pt>
    <dgm:pt modelId="{8AC61DC2-A510-446B-9440-A438FF88B36C}" type="parTrans" cxnId="{B196E8CF-B8B9-4987-99D6-822DB5B06349}">
      <dgm:prSet/>
      <dgm:spPr/>
      <dgm:t>
        <a:bodyPr/>
        <a:lstStyle/>
        <a:p>
          <a:endParaRPr lang="en-US"/>
        </a:p>
      </dgm:t>
    </dgm:pt>
    <dgm:pt modelId="{E5E2D50F-3FE2-438F-BA1D-3151EA5AAD6F}" type="sibTrans" cxnId="{B196E8CF-B8B9-4987-99D6-822DB5B0634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91A27995-D645-4E76-A930-6DB44F3328E2}" type="pres">
      <dgm:prSet presAssocID="{3183346B-0324-4511-A07C-A55B7258CADA}" presName="Name0" presStyleCnt="0">
        <dgm:presLayoutVars>
          <dgm:chMax val="7"/>
          <dgm:chPref val="7"/>
          <dgm:dir/>
        </dgm:presLayoutVars>
      </dgm:prSet>
      <dgm:spPr/>
    </dgm:pt>
    <dgm:pt modelId="{5987DDF7-BD76-46E7-8879-58C7C0C8693C}" type="pres">
      <dgm:prSet presAssocID="{26F3C26A-C206-47A6-AC2A-1F41C3685B91}" presName="parTx1" presStyleLbl="node1" presStyleIdx="0" presStyleCnt="1" custScaleX="106781"/>
      <dgm:spPr/>
    </dgm:pt>
    <dgm:pt modelId="{3427AE52-31B5-49D7-8989-3CEFCAFFEF64}" type="pres">
      <dgm:prSet presAssocID="{E5E2D50F-3FE2-438F-BA1D-3151EA5AAD6F}" presName="picture1" presStyleCnt="0"/>
      <dgm:spPr/>
    </dgm:pt>
    <dgm:pt modelId="{68EBAD7D-2329-49B8-B9B7-714E29FA683F}" type="pres">
      <dgm:prSet presAssocID="{E5E2D50F-3FE2-438F-BA1D-3151EA5AAD6F}" presName="imageRepeatNode" presStyleLbl="fgImgPlace1" presStyleIdx="0" presStyleCnt="1"/>
      <dgm:spPr/>
    </dgm:pt>
  </dgm:ptLst>
  <dgm:cxnLst>
    <dgm:cxn modelId="{25F83918-2ABC-40DD-A564-644D48C4F54B}" type="presOf" srcId="{E5E2D50F-3FE2-438F-BA1D-3151EA5AAD6F}" destId="{68EBAD7D-2329-49B8-B9B7-714E29FA683F}" srcOrd="0" destOrd="0" presId="urn:microsoft.com/office/officeart/2008/layout/AscendingPictureAccentProcess"/>
    <dgm:cxn modelId="{52433861-8BB2-4798-9C19-CF12DB728C8C}" type="presOf" srcId="{26F3C26A-C206-47A6-AC2A-1F41C3685B91}" destId="{5987DDF7-BD76-46E7-8879-58C7C0C8693C}" srcOrd="0" destOrd="0" presId="urn:microsoft.com/office/officeart/2008/layout/AscendingPictureAccentProcess"/>
    <dgm:cxn modelId="{B196E8CF-B8B9-4987-99D6-822DB5B06349}" srcId="{3183346B-0324-4511-A07C-A55B7258CADA}" destId="{26F3C26A-C206-47A6-AC2A-1F41C3685B91}" srcOrd="0" destOrd="0" parTransId="{8AC61DC2-A510-446B-9440-A438FF88B36C}" sibTransId="{E5E2D50F-3FE2-438F-BA1D-3151EA5AAD6F}"/>
    <dgm:cxn modelId="{DB3570FD-3CAF-48CD-B9BA-5BCBB4F42136}" type="presOf" srcId="{3183346B-0324-4511-A07C-A55B7258CADA}" destId="{91A27995-D645-4E76-A930-6DB44F3328E2}" srcOrd="0" destOrd="0" presId="urn:microsoft.com/office/officeart/2008/layout/AscendingPictureAccentProcess"/>
    <dgm:cxn modelId="{6D6A99B7-67AA-4DE8-89B6-167F0EB71542}" type="presParOf" srcId="{91A27995-D645-4E76-A930-6DB44F3328E2}" destId="{5987DDF7-BD76-46E7-8879-58C7C0C8693C}" srcOrd="0" destOrd="0" presId="urn:microsoft.com/office/officeart/2008/layout/AscendingPictureAccentProcess"/>
    <dgm:cxn modelId="{FA382A84-16E4-40C0-8C86-4C1ADB194C07}" type="presParOf" srcId="{91A27995-D645-4E76-A930-6DB44F3328E2}" destId="{3427AE52-31B5-49D7-8989-3CEFCAFFEF64}" srcOrd="1" destOrd="0" presId="urn:microsoft.com/office/officeart/2008/layout/AscendingPictureAccentProcess"/>
    <dgm:cxn modelId="{0C896EED-EC02-45CA-A4D2-5251B2363573}" type="presParOf" srcId="{3427AE52-31B5-49D7-8989-3CEFCAFFEF64}" destId="{68EBAD7D-2329-49B8-B9B7-714E29FA683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25E21A-5FFD-42B6-8189-4B814B5E1FD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CA1D23CC-C817-4E77-ADE7-5FA2F21C2C18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Nirbhay Kumar</a:t>
          </a:r>
        </a:p>
      </dgm:t>
    </dgm:pt>
    <dgm:pt modelId="{21F09DA4-3AD9-408C-BBA6-C230733A9E96}" type="parTrans" cxnId="{26644F4F-8255-41D9-B3F8-DD6D46D574D6}">
      <dgm:prSet/>
      <dgm:spPr/>
      <dgm:t>
        <a:bodyPr/>
        <a:lstStyle/>
        <a:p>
          <a:endParaRPr lang="en-US"/>
        </a:p>
      </dgm:t>
    </dgm:pt>
    <dgm:pt modelId="{911D67F8-1DA0-4285-B714-F435C1FB51A4}" type="sibTrans" cxnId="{26644F4F-8255-41D9-B3F8-DD6D46D574D6}">
      <dgm:prSet/>
      <dgm:spPr>
        <a:blipFill>
          <a:blip xmlns:r="http://schemas.openxmlformats.org/officeDocument/2006/relationships" r:embed="rId1"/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</dgm:pt>
    <dgm:pt modelId="{7013BF56-54A9-4D1F-B8CC-684530BE5A74}" type="pres">
      <dgm:prSet presAssocID="{4D25E21A-5FFD-42B6-8189-4B814B5E1FDE}" presName="Name0" presStyleCnt="0">
        <dgm:presLayoutVars>
          <dgm:chMax val="7"/>
          <dgm:chPref val="7"/>
          <dgm:dir/>
        </dgm:presLayoutVars>
      </dgm:prSet>
      <dgm:spPr/>
    </dgm:pt>
    <dgm:pt modelId="{2F07E766-52C1-44E9-A931-B03CA392C04F}" type="pres">
      <dgm:prSet presAssocID="{CA1D23CC-C817-4E77-ADE7-5FA2F21C2C18}" presName="parTx1" presStyleLbl="node1" presStyleIdx="0" presStyleCnt="1"/>
      <dgm:spPr/>
    </dgm:pt>
    <dgm:pt modelId="{BE72B3F8-100A-4131-BF4A-993E3D5F578F}" type="pres">
      <dgm:prSet presAssocID="{911D67F8-1DA0-4285-B714-F435C1FB51A4}" presName="picture1" presStyleCnt="0"/>
      <dgm:spPr/>
    </dgm:pt>
    <dgm:pt modelId="{E8939D2C-AD15-4B28-8205-AEF8D70B9879}" type="pres">
      <dgm:prSet presAssocID="{911D67F8-1DA0-4285-B714-F435C1FB51A4}" presName="imageRepeatNode" presStyleLbl="fgImgPlace1" presStyleIdx="0" presStyleCnt="1"/>
      <dgm:spPr/>
    </dgm:pt>
  </dgm:ptLst>
  <dgm:cxnLst>
    <dgm:cxn modelId="{53E5E86D-A0DD-40FD-BBE4-D6E780145F10}" type="presOf" srcId="{4D25E21A-5FFD-42B6-8189-4B814B5E1FDE}" destId="{7013BF56-54A9-4D1F-B8CC-684530BE5A74}" srcOrd="0" destOrd="0" presId="urn:microsoft.com/office/officeart/2008/layout/AscendingPictureAccentProcess"/>
    <dgm:cxn modelId="{26644F4F-8255-41D9-B3F8-DD6D46D574D6}" srcId="{4D25E21A-5FFD-42B6-8189-4B814B5E1FDE}" destId="{CA1D23CC-C817-4E77-ADE7-5FA2F21C2C18}" srcOrd="0" destOrd="0" parTransId="{21F09DA4-3AD9-408C-BBA6-C230733A9E96}" sibTransId="{911D67F8-1DA0-4285-B714-F435C1FB51A4}"/>
    <dgm:cxn modelId="{A1A49C51-EEFC-4DEB-87EA-BE2071877E16}" type="presOf" srcId="{CA1D23CC-C817-4E77-ADE7-5FA2F21C2C18}" destId="{2F07E766-52C1-44E9-A931-B03CA392C04F}" srcOrd="0" destOrd="0" presId="urn:microsoft.com/office/officeart/2008/layout/AscendingPictureAccentProcess"/>
    <dgm:cxn modelId="{A3FD9AAE-34BD-4496-AC31-13273147388E}" type="presOf" srcId="{911D67F8-1DA0-4285-B714-F435C1FB51A4}" destId="{E8939D2C-AD15-4B28-8205-AEF8D70B9879}" srcOrd="0" destOrd="0" presId="urn:microsoft.com/office/officeart/2008/layout/AscendingPictureAccentProcess"/>
    <dgm:cxn modelId="{D991C0A8-696A-4B31-98C9-3278EAF669F7}" type="presParOf" srcId="{7013BF56-54A9-4D1F-B8CC-684530BE5A74}" destId="{2F07E766-52C1-44E9-A931-B03CA392C04F}" srcOrd="0" destOrd="0" presId="urn:microsoft.com/office/officeart/2008/layout/AscendingPictureAccentProcess"/>
    <dgm:cxn modelId="{83A797A7-79C9-4A0B-8027-083D563A6531}" type="presParOf" srcId="{7013BF56-54A9-4D1F-B8CC-684530BE5A74}" destId="{BE72B3F8-100A-4131-BF4A-993E3D5F578F}" srcOrd="1" destOrd="0" presId="urn:microsoft.com/office/officeart/2008/layout/AscendingPictureAccentProcess"/>
    <dgm:cxn modelId="{BAAD05AA-0DD0-44A6-957F-17A6C8CDE7AA}" type="presParOf" srcId="{BE72B3F8-100A-4131-BF4A-993E3D5F578F}" destId="{E8939D2C-AD15-4B28-8205-AEF8D70B987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451BC3-3732-42B4-B537-937664F933D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250C6577-26FA-4174-B542-EBA73AD251A7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Carlos Rodriguez-Diaz</a:t>
          </a:r>
        </a:p>
      </dgm:t>
    </dgm:pt>
    <dgm:pt modelId="{4809E394-921B-482B-BE5A-A6F979B41407}" type="parTrans" cxnId="{8ADAE73C-A991-4582-88B6-B29CEBCFA2C6}">
      <dgm:prSet/>
      <dgm:spPr/>
      <dgm:t>
        <a:bodyPr/>
        <a:lstStyle/>
        <a:p>
          <a:endParaRPr lang="en-US"/>
        </a:p>
      </dgm:t>
    </dgm:pt>
    <dgm:pt modelId="{6B10C200-4909-4187-8B97-3632DB6D30E7}" type="sibTrans" cxnId="{8ADAE73C-A991-4582-88B6-B29CEBCFA2C6}">
      <dgm:prSet/>
      <dgm:spPr>
        <a:blipFill>
          <a:blip xmlns:r="http://schemas.openxmlformats.org/officeDocument/2006/relationships" r:embed="rId1"/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C8F2B3F2-D7A2-48B7-B2FB-9DFF0618B295}" type="pres">
      <dgm:prSet presAssocID="{B6451BC3-3732-42B4-B537-937664F933D2}" presName="Name0" presStyleCnt="0">
        <dgm:presLayoutVars>
          <dgm:chMax val="7"/>
          <dgm:chPref val="7"/>
          <dgm:dir/>
        </dgm:presLayoutVars>
      </dgm:prSet>
      <dgm:spPr/>
    </dgm:pt>
    <dgm:pt modelId="{8E3D5DAF-D7A1-4722-A287-44E46D7632E9}" type="pres">
      <dgm:prSet presAssocID="{250C6577-26FA-4174-B542-EBA73AD251A7}" presName="parTx1" presStyleLbl="node1" presStyleIdx="0" presStyleCnt="1"/>
      <dgm:spPr/>
    </dgm:pt>
    <dgm:pt modelId="{49481486-9718-456F-9E38-530FB204F1FB}" type="pres">
      <dgm:prSet presAssocID="{6B10C200-4909-4187-8B97-3632DB6D30E7}" presName="picture1" presStyleCnt="0"/>
      <dgm:spPr/>
    </dgm:pt>
    <dgm:pt modelId="{5073A06F-B597-4253-B8B1-212C3EE24336}" type="pres">
      <dgm:prSet presAssocID="{6B10C200-4909-4187-8B97-3632DB6D30E7}" presName="imageRepeatNode" presStyleLbl="fgImgPlace1" presStyleIdx="0" presStyleCnt="1"/>
      <dgm:spPr/>
    </dgm:pt>
  </dgm:ptLst>
  <dgm:cxnLst>
    <dgm:cxn modelId="{2AF81218-0B81-47DB-A50A-BC99DA650284}" type="presOf" srcId="{250C6577-26FA-4174-B542-EBA73AD251A7}" destId="{8E3D5DAF-D7A1-4722-A287-44E46D7632E9}" srcOrd="0" destOrd="0" presId="urn:microsoft.com/office/officeart/2008/layout/AscendingPictureAccentProcess"/>
    <dgm:cxn modelId="{3B233230-AC8C-4996-920A-E9119424BCD0}" type="presOf" srcId="{B6451BC3-3732-42B4-B537-937664F933D2}" destId="{C8F2B3F2-D7A2-48B7-B2FB-9DFF0618B295}" srcOrd="0" destOrd="0" presId="urn:microsoft.com/office/officeart/2008/layout/AscendingPictureAccentProcess"/>
    <dgm:cxn modelId="{8ADAE73C-A991-4582-88B6-B29CEBCFA2C6}" srcId="{B6451BC3-3732-42B4-B537-937664F933D2}" destId="{250C6577-26FA-4174-B542-EBA73AD251A7}" srcOrd="0" destOrd="0" parTransId="{4809E394-921B-482B-BE5A-A6F979B41407}" sibTransId="{6B10C200-4909-4187-8B97-3632DB6D30E7}"/>
    <dgm:cxn modelId="{DF4B5F41-7678-4790-BE09-1B8A07B3CE1D}" type="presOf" srcId="{6B10C200-4909-4187-8B97-3632DB6D30E7}" destId="{5073A06F-B597-4253-B8B1-212C3EE24336}" srcOrd="0" destOrd="0" presId="urn:microsoft.com/office/officeart/2008/layout/AscendingPictureAccentProcess"/>
    <dgm:cxn modelId="{E9F88C45-D415-48ED-88F1-DD219AFA28E6}" type="presParOf" srcId="{C8F2B3F2-D7A2-48B7-B2FB-9DFF0618B295}" destId="{8E3D5DAF-D7A1-4722-A287-44E46D7632E9}" srcOrd="0" destOrd="0" presId="urn:microsoft.com/office/officeart/2008/layout/AscendingPictureAccentProcess"/>
    <dgm:cxn modelId="{163C892F-8F6D-40BA-BB59-016A0348FD9C}" type="presParOf" srcId="{C8F2B3F2-D7A2-48B7-B2FB-9DFF0618B295}" destId="{49481486-9718-456F-9E38-530FB204F1FB}" srcOrd="1" destOrd="0" presId="urn:microsoft.com/office/officeart/2008/layout/AscendingPictureAccentProcess"/>
    <dgm:cxn modelId="{24243AB4-3CAC-415D-B677-103B43B3DDD9}" type="presParOf" srcId="{49481486-9718-456F-9E38-530FB204F1FB}" destId="{5073A06F-B597-4253-B8B1-212C3EE2433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3DB182-0968-47FC-B6AE-7D16EAECC35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57866E34-B9B1-4A36-A0E4-23EA9F3D49DA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Lance Price</a:t>
          </a:r>
        </a:p>
      </dgm:t>
    </dgm:pt>
    <dgm:pt modelId="{A7F7F802-286D-4CD2-998F-352B31478AD9}" type="parTrans" cxnId="{B16E8A8E-648B-4385-8D4E-68A0577C68EF}">
      <dgm:prSet/>
      <dgm:spPr/>
      <dgm:t>
        <a:bodyPr/>
        <a:lstStyle/>
        <a:p>
          <a:endParaRPr lang="en-US"/>
        </a:p>
      </dgm:t>
    </dgm:pt>
    <dgm:pt modelId="{DE2C0C0A-9F2B-48BB-8D28-2A630EAD9EC6}" type="sibTrans" cxnId="{B16E8A8E-648B-4385-8D4E-68A0577C68EF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95B84BF-E056-4564-A266-613C210BEE44}" type="pres">
      <dgm:prSet presAssocID="{323DB182-0968-47FC-B6AE-7D16EAECC352}" presName="Name0" presStyleCnt="0">
        <dgm:presLayoutVars>
          <dgm:chMax val="7"/>
          <dgm:chPref val="7"/>
          <dgm:dir/>
        </dgm:presLayoutVars>
      </dgm:prSet>
      <dgm:spPr/>
    </dgm:pt>
    <dgm:pt modelId="{5F02905D-F0D7-4AF8-B35F-E836CBF1D9F5}" type="pres">
      <dgm:prSet presAssocID="{57866E34-B9B1-4A36-A0E4-23EA9F3D49DA}" presName="parTx1" presStyleLbl="node1" presStyleIdx="0" presStyleCnt="1" custScaleX="90793" custLinFactNeighborX="-3356" custLinFactNeighborY="4399"/>
      <dgm:spPr/>
    </dgm:pt>
    <dgm:pt modelId="{066DBAD1-1223-4747-B02E-D3E15E4088BA}" type="pres">
      <dgm:prSet presAssocID="{DE2C0C0A-9F2B-48BB-8D28-2A630EAD9EC6}" presName="picture1" presStyleCnt="0"/>
      <dgm:spPr/>
    </dgm:pt>
    <dgm:pt modelId="{FC210F9D-F4D6-4D52-8412-50365482C352}" type="pres">
      <dgm:prSet presAssocID="{DE2C0C0A-9F2B-48BB-8D28-2A630EAD9EC6}" presName="imageRepeatNode" presStyleLbl="fgImgPlace1" presStyleIdx="0" presStyleCnt="1"/>
      <dgm:spPr/>
    </dgm:pt>
  </dgm:ptLst>
  <dgm:cxnLst>
    <dgm:cxn modelId="{8328576E-46D2-4C42-8ED5-2C3484B2E11A}" type="presOf" srcId="{DE2C0C0A-9F2B-48BB-8D28-2A630EAD9EC6}" destId="{FC210F9D-F4D6-4D52-8412-50365482C352}" srcOrd="0" destOrd="0" presId="urn:microsoft.com/office/officeart/2008/layout/AscendingPictureAccentProcess"/>
    <dgm:cxn modelId="{B16E8A8E-648B-4385-8D4E-68A0577C68EF}" srcId="{323DB182-0968-47FC-B6AE-7D16EAECC352}" destId="{57866E34-B9B1-4A36-A0E4-23EA9F3D49DA}" srcOrd="0" destOrd="0" parTransId="{A7F7F802-286D-4CD2-998F-352B31478AD9}" sibTransId="{DE2C0C0A-9F2B-48BB-8D28-2A630EAD9EC6}"/>
    <dgm:cxn modelId="{2DDB19DF-0399-4CF3-A221-14BC7510F463}" type="presOf" srcId="{57866E34-B9B1-4A36-A0E4-23EA9F3D49DA}" destId="{5F02905D-F0D7-4AF8-B35F-E836CBF1D9F5}" srcOrd="0" destOrd="0" presId="urn:microsoft.com/office/officeart/2008/layout/AscendingPictureAccentProcess"/>
    <dgm:cxn modelId="{9E85C6FB-AE71-40A3-8B28-77CFAB38AA86}" type="presOf" srcId="{323DB182-0968-47FC-B6AE-7D16EAECC352}" destId="{195B84BF-E056-4564-A266-613C210BEE44}" srcOrd="0" destOrd="0" presId="urn:microsoft.com/office/officeart/2008/layout/AscendingPictureAccentProcess"/>
    <dgm:cxn modelId="{8FE21032-3D23-4C2D-A90A-E62C6F777261}" type="presParOf" srcId="{195B84BF-E056-4564-A266-613C210BEE44}" destId="{5F02905D-F0D7-4AF8-B35F-E836CBF1D9F5}" srcOrd="0" destOrd="0" presId="urn:microsoft.com/office/officeart/2008/layout/AscendingPictureAccentProcess"/>
    <dgm:cxn modelId="{6B316FFB-B9EC-453A-802F-205031D48748}" type="presParOf" srcId="{195B84BF-E056-4564-A266-613C210BEE44}" destId="{066DBAD1-1223-4747-B02E-D3E15E4088BA}" srcOrd="1" destOrd="0" presId="urn:microsoft.com/office/officeart/2008/layout/AscendingPictureAccentProcess"/>
    <dgm:cxn modelId="{D22742E1-E4CC-42D4-B786-C9B79F9B4D82}" type="presParOf" srcId="{066DBAD1-1223-4747-B02E-D3E15E4088BA}" destId="{FC210F9D-F4D6-4D52-8412-50365482C35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ABE1FC-3A27-4CC7-984B-2F9A1D768590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1528C151-D9BB-470A-A753-4B72C0DA3BB9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Kate Applebaum</a:t>
          </a:r>
        </a:p>
      </dgm:t>
    </dgm:pt>
    <dgm:pt modelId="{C0D5123D-1763-4E85-B313-5634334D48E9}" type="parTrans" cxnId="{CEC6852B-8E2F-49F7-87A8-DE24C5201E0A}">
      <dgm:prSet/>
      <dgm:spPr/>
      <dgm:t>
        <a:bodyPr/>
        <a:lstStyle/>
        <a:p>
          <a:endParaRPr lang="en-US"/>
        </a:p>
      </dgm:t>
    </dgm:pt>
    <dgm:pt modelId="{C34B5500-FCB3-4CAB-BA0B-4C820D8301AB}" type="sibTrans" cxnId="{CEC6852B-8E2F-49F7-87A8-DE24C5201E0A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9D184E9-40C0-454F-B151-38C79F54CB36}" type="pres">
      <dgm:prSet presAssocID="{60ABE1FC-3A27-4CC7-984B-2F9A1D768590}" presName="Name0" presStyleCnt="0">
        <dgm:presLayoutVars>
          <dgm:chMax val="7"/>
          <dgm:chPref val="7"/>
          <dgm:dir/>
        </dgm:presLayoutVars>
      </dgm:prSet>
      <dgm:spPr/>
    </dgm:pt>
    <dgm:pt modelId="{87E9C39C-0FBB-418F-AC18-0DF73A552917}" type="pres">
      <dgm:prSet presAssocID="{1528C151-D9BB-470A-A753-4B72C0DA3BB9}" presName="parTx1" presStyleLbl="node1" presStyleIdx="0" presStyleCnt="1" custScaleX="103101" custScaleY="103191" custLinFactNeighborX="-237" custLinFactNeighborY="-339"/>
      <dgm:spPr/>
    </dgm:pt>
    <dgm:pt modelId="{97496F63-6180-4593-BBA7-91DD61A7356E}" type="pres">
      <dgm:prSet presAssocID="{C34B5500-FCB3-4CAB-BA0B-4C820D8301AB}" presName="picture1" presStyleCnt="0"/>
      <dgm:spPr/>
    </dgm:pt>
    <dgm:pt modelId="{893AF12E-5E85-4D1F-BABF-1085E8742D9A}" type="pres">
      <dgm:prSet presAssocID="{C34B5500-FCB3-4CAB-BA0B-4C820D8301AB}" presName="imageRepeatNode" presStyleLbl="fgImgPlace1" presStyleIdx="0" presStyleCnt="1"/>
      <dgm:spPr/>
    </dgm:pt>
  </dgm:ptLst>
  <dgm:cxnLst>
    <dgm:cxn modelId="{CEC6852B-8E2F-49F7-87A8-DE24C5201E0A}" srcId="{60ABE1FC-3A27-4CC7-984B-2F9A1D768590}" destId="{1528C151-D9BB-470A-A753-4B72C0DA3BB9}" srcOrd="0" destOrd="0" parTransId="{C0D5123D-1763-4E85-B313-5634334D48E9}" sibTransId="{C34B5500-FCB3-4CAB-BA0B-4C820D8301AB}"/>
    <dgm:cxn modelId="{3ADC8645-D9B2-4C69-AA42-0B35ABEC1405}" type="presOf" srcId="{1528C151-D9BB-470A-A753-4B72C0DA3BB9}" destId="{87E9C39C-0FBB-418F-AC18-0DF73A552917}" srcOrd="0" destOrd="0" presId="urn:microsoft.com/office/officeart/2008/layout/AscendingPictureAccentProcess"/>
    <dgm:cxn modelId="{0419ED8D-2A98-4F9B-9B1B-D79D3D10076E}" type="presOf" srcId="{C34B5500-FCB3-4CAB-BA0B-4C820D8301AB}" destId="{893AF12E-5E85-4D1F-BABF-1085E8742D9A}" srcOrd="0" destOrd="0" presId="urn:microsoft.com/office/officeart/2008/layout/AscendingPictureAccentProcess"/>
    <dgm:cxn modelId="{B8BFDFB9-8BF3-4F2F-A3E0-EAC8B84EB4D8}" type="presOf" srcId="{60ABE1FC-3A27-4CC7-984B-2F9A1D768590}" destId="{B9D184E9-40C0-454F-B151-38C79F54CB36}" srcOrd="0" destOrd="0" presId="urn:microsoft.com/office/officeart/2008/layout/AscendingPictureAccentProcess"/>
    <dgm:cxn modelId="{76797365-95B9-49EF-8E05-DBA5FEB70702}" type="presParOf" srcId="{B9D184E9-40C0-454F-B151-38C79F54CB36}" destId="{87E9C39C-0FBB-418F-AC18-0DF73A552917}" srcOrd="0" destOrd="0" presId="urn:microsoft.com/office/officeart/2008/layout/AscendingPictureAccentProcess"/>
    <dgm:cxn modelId="{40756A9A-4D5D-457D-815B-2BC37DC4CB65}" type="presParOf" srcId="{B9D184E9-40C0-454F-B151-38C79F54CB36}" destId="{97496F63-6180-4593-BBA7-91DD61A7356E}" srcOrd="1" destOrd="0" presId="urn:microsoft.com/office/officeart/2008/layout/AscendingPictureAccentProcess"/>
    <dgm:cxn modelId="{4818D9B1-08F7-409B-BC77-6185D47A6A39}" type="presParOf" srcId="{97496F63-6180-4593-BBA7-91DD61A7356E}" destId="{893AF12E-5E85-4D1F-BABF-1085E8742D9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70E70B-5B67-4645-A234-308B031B9F24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A0644B8A-3B48-4CD0-9F84-16D878A68002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Dr. Heather Young</a:t>
          </a:r>
        </a:p>
      </dgm:t>
    </dgm:pt>
    <dgm:pt modelId="{74AADDDF-3D12-4991-90F4-1B4DA38E427A}" type="parTrans" cxnId="{5833AF27-4F4A-4BF9-9924-D168ECF2D52F}">
      <dgm:prSet/>
      <dgm:spPr/>
      <dgm:t>
        <a:bodyPr/>
        <a:lstStyle/>
        <a:p>
          <a:endParaRPr lang="en-US"/>
        </a:p>
      </dgm:t>
    </dgm:pt>
    <dgm:pt modelId="{B2964DB5-7F7F-420F-A094-1DA24BA49E7D}" type="sibTrans" cxnId="{5833AF27-4F4A-4BF9-9924-D168ECF2D52F}">
      <dgm:prSet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2F4F4AC-8C28-43C9-8359-CF9E79C2C06B}" type="pres">
      <dgm:prSet presAssocID="{7F70E70B-5B67-4645-A234-308B031B9F24}" presName="Name0" presStyleCnt="0">
        <dgm:presLayoutVars>
          <dgm:chMax val="7"/>
          <dgm:chPref val="7"/>
          <dgm:dir/>
        </dgm:presLayoutVars>
      </dgm:prSet>
      <dgm:spPr/>
    </dgm:pt>
    <dgm:pt modelId="{8F8D7434-581B-4E98-8C50-372F5B2BCB22}" type="pres">
      <dgm:prSet presAssocID="{A0644B8A-3B48-4CD0-9F84-16D878A68002}" presName="parTx1" presStyleLbl="node1" presStyleIdx="0" presStyleCnt="1"/>
      <dgm:spPr/>
    </dgm:pt>
    <dgm:pt modelId="{F023BF89-27D8-40BE-A2FD-B9210EC93D42}" type="pres">
      <dgm:prSet presAssocID="{B2964DB5-7F7F-420F-A094-1DA24BA49E7D}" presName="picture1" presStyleCnt="0"/>
      <dgm:spPr/>
    </dgm:pt>
    <dgm:pt modelId="{622DD1F7-70A6-4E0D-94B9-B1F77CF47B8C}" type="pres">
      <dgm:prSet presAssocID="{B2964DB5-7F7F-420F-A094-1DA24BA49E7D}" presName="imageRepeatNode" presStyleLbl="fgImgPlace1" presStyleIdx="0" presStyleCnt="1"/>
      <dgm:spPr/>
    </dgm:pt>
  </dgm:ptLst>
  <dgm:cxnLst>
    <dgm:cxn modelId="{5833AF27-4F4A-4BF9-9924-D168ECF2D52F}" srcId="{7F70E70B-5B67-4645-A234-308B031B9F24}" destId="{A0644B8A-3B48-4CD0-9F84-16D878A68002}" srcOrd="0" destOrd="0" parTransId="{74AADDDF-3D12-4991-90F4-1B4DA38E427A}" sibTransId="{B2964DB5-7F7F-420F-A094-1DA24BA49E7D}"/>
    <dgm:cxn modelId="{AADE5176-4683-42C2-BA63-DFDB341C2E58}" type="presOf" srcId="{7F70E70B-5B67-4645-A234-308B031B9F24}" destId="{12F4F4AC-8C28-43C9-8359-CF9E79C2C06B}" srcOrd="0" destOrd="0" presId="urn:microsoft.com/office/officeart/2008/layout/AscendingPictureAccentProcess"/>
    <dgm:cxn modelId="{BD8DE69A-BBE5-4818-8F64-93743E7D24E2}" type="presOf" srcId="{A0644B8A-3B48-4CD0-9F84-16D878A68002}" destId="{8F8D7434-581B-4E98-8C50-372F5B2BCB22}" srcOrd="0" destOrd="0" presId="urn:microsoft.com/office/officeart/2008/layout/AscendingPictureAccentProcess"/>
    <dgm:cxn modelId="{AABED1F0-705E-4146-BD53-BEACA3694AB9}" type="presOf" srcId="{B2964DB5-7F7F-420F-A094-1DA24BA49E7D}" destId="{622DD1F7-70A6-4E0D-94B9-B1F77CF47B8C}" srcOrd="0" destOrd="0" presId="urn:microsoft.com/office/officeart/2008/layout/AscendingPictureAccentProcess"/>
    <dgm:cxn modelId="{1E0476DA-C3BB-4DC0-B9C5-E1597D1818AF}" type="presParOf" srcId="{12F4F4AC-8C28-43C9-8359-CF9E79C2C06B}" destId="{8F8D7434-581B-4E98-8C50-372F5B2BCB22}" srcOrd="0" destOrd="0" presId="urn:microsoft.com/office/officeart/2008/layout/AscendingPictureAccentProcess"/>
    <dgm:cxn modelId="{832B1E96-1101-493D-A8ED-C8A2C8EC9C0D}" type="presParOf" srcId="{12F4F4AC-8C28-43C9-8359-CF9E79C2C06B}" destId="{F023BF89-27D8-40BE-A2FD-B9210EC93D42}" srcOrd="1" destOrd="0" presId="urn:microsoft.com/office/officeart/2008/layout/AscendingPictureAccentProcess"/>
    <dgm:cxn modelId="{DF82AF58-FD16-488E-A4C9-AA99C8272074}" type="presParOf" srcId="{F023BF89-27D8-40BE-A2FD-B9210EC93D42}" destId="{622DD1F7-70A6-4E0D-94B9-B1F77CF47B8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4DB55-A14B-4D46-AC11-06010A1BFF93}">
      <dsp:nvSpPr>
        <dsp:cNvPr id="0" name=""/>
        <dsp:cNvSpPr/>
      </dsp:nvSpPr>
      <dsp:spPr>
        <a:xfrm>
          <a:off x="588549" y="808709"/>
          <a:ext cx="1989981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Jennifer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Sacheck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679" y="833839"/>
        <a:ext cx="1939721" cy="464525"/>
      </dsp:txXfrm>
    </dsp:sp>
    <dsp:sp modelId="{01CB9418-76E0-44D6-A7EA-579EF1530574}">
      <dsp:nvSpPr>
        <dsp:cNvPr id="0" name=""/>
        <dsp:cNvSpPr/>
      </dsp:nvSpPr>
      <dsp:spPr>
        <a:xfrm>
          <a:off x="112457" y="298894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9A068-031F-45B3-9101-B85836185A4C}">
      <dsp:nvSpPr>
        <dsp:cNvPr id="0" name=""/>
        <dsp:cNvSpPr/>
      </dsp:nvSpPr>
      <dsp:spPr>
        <a:xfrm>
          <a:off x="702999" y="813816"/>
          <a:ext cx="167867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Leighton Ku</a:t>
          </a:r>
        </a:p>
      </dsp:txBody>
      <dsp:txXfrm>
        <a:off x="728129" y="838946"/>
        <a:ext cx="1628417" cy="464525"/>
      </dsp:txXfrm>
    </dsp:sp>
    <dsp:sp modelId="{2B72FEA6-9090-4B3D-8E17-85AE3B667D20}">
      <dsp:nvSpPr>
        <dsp:cNvPr id="0" name=""/>
        <dsp:cNvSpPr/>
      </dsp:nvSpPr>
      <dsp:spPr>
        <a:xfrm>
          <a:off x="169343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FA856-1E4A-45DC-AB08-E821330390D6}">
      <dsp:nvSpPr>
        <dsp:cNvPr id="0" name=""/>
        <dsp:cNvSpPr/>
      </dsp:nvSpPr>
      <dsp:spPr>
        <a:xfrm>
          <a:off x="775916" y="808709"/>
          <a:ext cx="1413306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Avi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Dor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1046" y="833839"/>
        <a:ext cx="1363046" cy="464525"/>
      </dsp:txXfrm>
    </dsp:sp>
    <dsp:sp modelId="{BC78DAC3-307B-41AD-9E60-121CA088308C}">
      <dsp:nvSpPr>
        <dsp:cNvPr id="0" name=""/>
        <dsp:cNvSpPr/>
      </dsp:nvSpPr>
      <dsp:spPr>
        <a:xfrm>
          <a:off x="235685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41D1F-D724-4F1D-84E8-5550D31ED250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Keith Crandall</a:t>
          </a:r>
        </a:p>
      </dsp:txBody>
      <dsp:txXfrm>
        <a:off x="666542" y="833839"/>
        <a:ext cx="1869237" cy="464525"/>
      </dsp:txXfrm>
    </dsp:sp>
    <dsp:sp modelId="{6BE7836E-758D-42B3-BE82-561D0B844996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508B5-68D8-401D-A63E-6DC70CBD4BA9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Guoqing</a:t>
          </a: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Diao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6542" y="833839"/>
        <a:ext cx="1869237" cy="464525"/>
      </dsp:txXfrm>
    </dsp:sp>
    <dsp:sp modelId="{A27AD7A3-DE88-4FA9-94F0-41D4A4324A14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7DDF7-BD76-46E7-8879-58C7C0C8693C}">
      <dsp:nvSpPr>
        <dsp:cNvPr id="0" name=""/>
        <dsp:cNvSpPr/>
      </dsp:nvSpPr>
      <dsp:spPr>
        <a:xfrm>
          <a:off x="543791" y="808709"/>
          <a:ext cx="2049658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Toshi Hamasaki</a:t>
          </a:r>
        </a:p>
      </dsp:txBody>
      <dsp:txXfrm>
        <a:off x="568921" y="833839"/>
        <a:ext cx="1999398" cy="464525"/>
      </dsp:txXfrm>
    </dsp:sp>
    <dsp:sp modelId="{68EBAD7D-2329-49B8-B9B7-714E29FA683F}">
      <dsp:nvSpPr>
        <dsp:cNvPr id="0" name=""/>
        <dsp:cNvSpPr/>
      </dsp:nvSpPr>
      <dsp:spPr>
        <a:xfrm>
          <a:off x="76597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7E766-52C1-44E9-A931-B03CA392C04F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Nirbhay Kumar</a:t>
          </a:r>
        </a:p>
      </dsp:txBody>
      <dsp:txXfrm>
        <a:off x="666542" y="833839"/>
        <a:ext cx="1869237" cy="464525"/>
      </dsp:txXfrm>
    </dsp:sp>
    <dsp:sp modelId="{E8939D2C-AD15-4B28-8205-AEF8D70B9879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5DAF-D7A1-4722-A287-44E46D7632E9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Carlos Rodriguez-Diaz</a:t>
          </a:r>
        </a:p>
      </dsp:txBody>
      <dsp:txXfrm>
        <a:off x="666542" y="833839"/>
        <a:ext cx="1869237" cy="464525"/>
      </dsp:txXfrm>
    </dsp:sp>
    <dsp:sp modelId="{5073A06F-B597-4253-B8B1-212C3EE24336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26000" b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2905D-F0D7-4AF8-B35F-E836CBF1D9F5}">
      <dsp:nvSpPr>
        <dsp:cNvPr id="0" name=""/>
        <dsp:cNvSpPr/>
      </dsp:nvSpPr>
      <dsp:spPr>
        <a:xfrm>
          <a:off x="710191" y="833048"/>
          <a:ext cx="1744370" cy="5152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667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Lance Price</a:t>
          </a:r>
        </a:p>
      </dsp:txBody>
      <dsp:txXfrm>
        <a:off x="735344" y="858201"/>
        <a:ext cx="1694064" cy="464952"/>
      </dsp:txXfrm>
    </dsp:sp>
    <dsp:sp modelId="{FC210F9D-F4D6-4D52-8412-50365482C352}">
      <dsp:nvSpPr>
        <dsp:cNvPr id="0" name=""/>
        <dsp:cNvSpPr/>
      </dsp:nvSpPr>
      <dsp:spPr>
        <a:xfrm>
          <a:off x="153461" y="305345"/>
          <a:ext cx="890744" cy="89087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9C39C-0FBB-418F-AC18-0DF73A552917}">
      <dsp:nvSpPr>
        <dsp:cNvPr id="0" name=""/>
        <dsp:cNvSpPr/>
      </dsp:nvSpPr>
      <dsp:spPr>
        <a:xfrm>
          <a:off x="592220" y="794644"/>
          <a:ext cx="1979021" cy="5312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Kate Applebaum</a:t>
          </a:r>
        </a:p>
      </dsp:txBody>
      <dsp:txXfrm>
        <a:off x="618152" y="820576"/>
        <a:ext cx="1927157" cy="479348"/>
      </dsp:txXfrm>
    </dsp:sp>
    <dsp:sp modelId="{893AF12E-5E85-4D1F-BABF-1085E8742D9A}">
      <dsp:nvSpPr>
        <dsp:cNvPr id="0" name=""/>
        <dsp:cNvSpPr/>
      </dsp:nvSpPr>
      <dsp:spPr>
        <a:xfrm>
          <a:off x="94257" y="300030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41D1F-D724-4F1D-84E8-5550D31ED250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Keith Crandall</a:t>
          </a:r>
        </a:p>
      </dsp:txBody>
      <dsp:txXfrm>
        <a:off x="666542" y="833839"/>
        <a:ext cx="1869237" cy="464525"/>
      </dsp:txXfrm>
    </dsp:sp>
    <dsp:sp modelId="{6BE7836E-758D-42B3-BE82-561D0B844996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D7434-581B-4E98-8C50-372F5B2BCB22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Heather Young</a:t>
          </a:r>
        </a:p>
      </dsp:txBody>
      <dsp:txXfrm>
        <a:off x="666542" y="833839"/>
        <a:ext cx="1869237" cy="464525"/>
      </dsp:txXfrm>
    </dsp:sp>
    <dsp:sp modelId="{622DD1F7-70A6-4E0D-94B9-B1F77CF47B8C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4DB55-A14B-4D46-AC11-06010A1BFF93}">
      <dsp:nvSpPr>
        <dsp:cNvPr id="0" name=""/>
        <dsp:cNvSpPr/>
      </dsp:nvSpPr>
      <dsp:spPr>
        <a:xfrm>
          <a:off x="588549" y="808709"/>
          <a:ext cx="1989981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Jennifer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Sacheck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679" y="833839"/>
        <a:ext cx="1939721" cy="464525"/>
      </dsp:txXfrm>
    </dsp:sp>
    <dsp:sp modelId="{01CB9418-76E0-44D6-A7EA-579EF1530574}">
      <dsp:nvSpPr>
        <dsp:cNvPr id="0" name=""/>
        <dsp:cNvSpPr/>
      </dsp:nvSpPr>
      <dsp:spPr>
        <a:xfrm>
          <a:off x="112457" y="298894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9A068-031F-45B3-9101-B85836185A4C}">
      <dsp:nvSpPr>
        <dsp:cNvPr id="0" name=""/>
        <dsp:cNvSpPr/>
      </dsp:nvSpPr>
      <dsp:spPr>
        <a:xfrm>
          <a:off x="702999" y="813816"/>
          <a:ext cx="167867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Leighton Ku</a:t>
          </a:r>
        </a:p>
      </dsp:txBody>
      <dsp:txXfrm>
        <a:off x="728129" y="838946"/>
        <a:ext cx="1628417" cy="464525"/>
      </dsp:txXfrm>
    </dsp:sp>
    <dsp:sp modelId="{2B72FEA6-9090-4B3D-8E17-85AE3B667D20}">
      <dsp:nvSpPr>
        <dsp:cNvPr id="0" name=""/>
        <dsp:cNvSpPr/>
      </dsp:nvSpPr>
      <dsp:spPr>
        <a:xfrm>
          <a:off x="169343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FA856-1E4A-45DC-AB08-E821330390D6}">
      <dsp:nvSpPr>
        <dsp:cNvPr id="0" name=""/>
        <dsp:cNvSpPr/>
      </dsp:nvSpPr>
      <dsp:spPr>
        <a:xfrm>
          <a:off x="775916" y="808709"/>
          <a:ext cx="1413306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Avi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Dor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1046" y="833839"/>
        <a:ext cx="1363046" cy="464525"/>
      </dsp:txXfrm>
    </dsp:sp>
    <dsp:sp modelId="{BC78DAC3-307B-41AD-9E60-121CA088308C}">
      <dsp:nvSpPr>
        <dsp:cNvPr id="0" name=""/>
        <dsp:cNvSpPr/>
      </dsp:nvSpPr>
      <dsp:spPr>
        <a:xfrm>
          <a:off x="235685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508B5-68D8-401D-A63E-6DC70CBD4BA9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Guoqing</a:t>
          </a: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Diao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6542" y="833839"/>
        <a:ext cx="1869237" cy="464525"/>
      </dsp:txXfrm>
    </dsp:sp>
    <dsp:sp modelId="{A27AD7A3-DE88-4FA9-94F0-41D4A4324A14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7DDF7-BD76-46E7-8879-58C7C0C8693C}">
      <dsp:nvSpPr>
        <dsp:cNvPr id="0" name=""/>
        <dsp:cNvSpPr/>
      </dsp:nvSpPr>
      <dsp:spPr>
        <a:xfrm>
          <a:off x="543791" y="808709"/>
          <a:ext cx="2049658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Toshi Hamasaki</a:t>
          </a:r>
        </a:p>
      </dsp:txBody>
      <dsp:txXfrm>
        <a:off x="568921" y="833839"/>
        <a:ext cx="1999398" cy="464525"/>
      </dsp:txXfrm>
    </dsp:sp>
    <dsp:sp modelId="{68EBAD7D-2329-49B8-B9B7-714E29FA683F}">
      <dsp:nvSpPr>
        <dsp:cNvPr id="0" name=""/>
        <dsp:cNvSpPr/>
      </dsp:nvSpPr>
      <dsp:spPr>
        <a:xfrm>
          <a:off x="76597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7E766-52C1-44E9-A931-B03CA392C04F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Nirbhay Kumar</a:t>
          </a:r>
        </a:p>
      </dsp:txBody>
      <dsp:txXfrm>
        <a:off x="666542" y="833839"/>
        <a:ext cx="1869237" cy="464525"/>
      </dsp:txXfrm>
    </dsp:sp>
    <dsp:sp modelId="{E8939D2C-AD15-4B28-8205-AEF8D70B9879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5DAF-D7A1-4722-A287-44E46D7632E9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Carlos Rodriguez-Diaz</a:t>
          </a:r>
        </a:p>
      </dsp:txBody>
      <dsp:txXfrm>
        <a:off x="666542" y="833839"/>
        <a:ext cx="1869237" cy="464525"/>
      </dsp:txXfrm>
    </dsp:sp>
    <dsp:sp modelId="{5073A06F-B597-4253-B8B1-212C3EE24336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26000" b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2905D-F0D7-4AF8-B35F-E836CBF1D9F5}">
      <dsp:nvSpPr>
        <dsp:cNvPr id="0" name=""/>
        <dsp:cNvSpPr/>
      </dsp:nvSpPr>
      <dsp:spPr>
        <a:xfrm>
          <a:off x="710191" y="833048"/>
          <a:ext cx="1744370" cy="5152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667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Lance Price</a:t>
          </a:r>
        </a:p>
      </dsp:txBody>
      <dsp:txXfrm>
        <a:off x="735344" y="858201"/>
        <a:ext cx="1694064" cy="464952"/>
      </dsp:txXfrm>
    </dsp:sp>
    <dsp:sp modelId="{FC210F9D-F4D6-4D52-8412-50365482C352}">
      <dsp:nvSpPr>
        <dsp:cNvPr id="0" name=""/>
        <dsp:cNvSpPr/>
      </dsp:nvSpPr>
      <dsp:spPr>
        <a:xfrm>
          <a:off x="153461" y="305345"/>
          <a:ext cx="890744" cy="89087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9C39C-0FBB-418F-AC18-0DF73A552917}">
      <dsp:nvSpPr>
        <dsp:cNvPr id="0" name=""/>
        <dsp:cNvSpPr/>
      </dsp:nvSpPr>
      <dsp:spPr>
        <a:xfrm>
          <a:off x="592220" y="794644"/>
          <a:ext cx="1979021" cy="5312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Kate Applebaum</a:t>
          </a:r>
        </a:p>
      </dsp:txBody>
      <dsp:txXfrm>
        <a:off x="618152" y="820576"/>
        <a:ext cx="1927157" cy="479348"/>
      </dsp:txXfrm>
    </dsp:sp>
    <dsp:sp modelId="{893AF12E-5E85-4D1F-BABF-1085E8742D9A}">
      <dsp:nvSpPr>
        <dsp:cNvPr id="0" name=""/>
        <dsp:cNvSpPr/>
      </dsp:nvSpPr>
      <dsp:spPr>
        <a:xfrm>
          <a:off x="94257" y="300030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D7434-581B-4E98-8C50-372F5B2BCB22}">
      <dsp:nvSpPr>
        <dsp:cNvPr id="0" name=""/>
        <dsp:cNvSpPr/>
      </dsp:nvSpPr>
      <dsp:spPr>
        <a:xfrm>
          <a:off x="641412" y="808709"/>
          <a:ext cx="1919497" cy="514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9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Dr. Heather Young</a:t>
          </a:r>
        </a:p>
      </dsp:txBody>
      <dsp:txXfrm>
        <a:off x="666542" y="833839"/>
        <a:ext cx="1869237" cy="464525"/>
      </dsp:txXfrm>
    </dsp:sp>
    <dsp:sp modelId="{622DD1F7-70A6-4E0D-94B9-B1F77CF47B8C}">
      <dsp:nvSpPr>
        <dsp:cNvPr id="0" name=""/>
        <dsp:cNvSpPr/>
      </dsp:nvSpPr>
      <dsp:spPr>
        <a:xfrm>
          <a:off x="109138" y="304137"/>
          <a:ext cx="889926" cy="89006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04F07-FF0E-40A2-B18D-A43180835096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361E-DD8C-46D7-8DED-A8C8F72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7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04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4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98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06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76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48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71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449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261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26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609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19f492c7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g2519f492c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19f492c75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2519f492c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03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0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0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2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Brown-Podgorski BL, Holmes AM,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Golembiewski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EH, Jackson JR, </a:t>
            </a:r>
            <a:r>
              <a:rPr lang="en-US" b="0" i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Menachemi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N. Employment Trends Among Public Health Doctoral Recipients, 2003-2015. </a:t>
            </a:r>
            <a:r>
              <a:rPr lang="en-US" b="0" i="1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Am J Public Health</a:t>
            </a:r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. 2018;108(9):1171-1177. doi:10.2105/AJPH.2018.304553</a:t>
            </a:r>
          </a:p>
          <a:p>
            <a:endParaRPr lang="en-US" b="0" i="0" dirty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Updated: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Krasna</a:t>
            </a:r>
            <a:r>
              <a:rPr lang="en-US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H. (2019). Employment Trends Among Public Health Doctoral Graduates. </a:t>
            </a:r>
            <a:r>
              <a:rPr lang="en-US" b="0" i="1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American journal of public health</a:t>
            </a:r>
            <a:r>
              <a:rPr lang="en-US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1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109</a:t>
            </a:r>
            <a:r>
              <a:rPr lang="en-US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(4), e9. https://doi.org/10.2105/AJPH.2019.304966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4361E-DD8C-46D7-8DED-A8C8F728E5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4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84fd212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1284fd2127c_1_0:notes"/>
          <p:cNvSpPr txBox="1">
            <a:spLocks noGrp="1"/>
          </p:cNvSpPr>
          <p:nvPr>
            <p:ph type="body" idx="1"/>
          </p:nvPr>
        </p:nvSpPr>
        <p:spPr>
          <a:xfrm>
            <a:off x="685180" y="4400472"/>
            <a:ext cx="54879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3" name="Google Shape;63;g1284fd2127c_1_0:notes"/>
          <p:cNvSpPr txBox="1">
            <a:spLocks noGrp="1"/>
          </p:cNvSpPr>
          <p:nvPr>
            <p:ph type="sldNum" idx="12"/>
          </p:nvPr>
        </p:nvSpPr>
        <p:spPr>
          <a:xfrm>
            <a:off x="3884753" y="8685553"/>
            <a:ext cx="29718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79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B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ken SPH HP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r="6174"/>
          <a:stretch/>
        </p:blipFill>
        <p:spPr>
          <a:xfrm>
            <a:off x="-54864" y="2"/>
            <a:ext cx="9262872" cy="553719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3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ECE9C6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06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S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vstc-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3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ECE9C6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1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hotos-pp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3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ECE9C6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bgblueonephot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60379" y="601091"/>
            <a:ext cx="4480563" cy="2305339"/>
          </a:xfrm>
          <a:prstGeom prst="rect">
            <a:avLst/>
          </a:prstGeom>
        </p:spPr>
        <p:txBody>
          <a:bodyPr anchor="b"/>
          <a:lstStyle>
            <a:lvl1pPr algn="l">
              <a:defRPr sz="3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60378" y="3137687"/>
            <a:ext cx="36587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1954870" y="0"/>
            <a:ext cx="7201580" cy="6858000"/>
          </a:xfrm>
          <a:custGeom>
            <a:avLst/>
            <a:gdLst>
              <a:gd name="connsiteX0" fmla="*/ 0 w 7201580"/>
              <a:gd name="connsiteY0" fmla="*/ 0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0 w 7201580"/>
              <a:gd name="connsiteY4" fmla="*/ 0 h 6858000"/>
              <a:gd name="connsiteX0" fmla="*/ 5050118 w 7201580"/>
              <a:gd name="connsiteY0" fmla="*/ 74706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50118 w 7201580"/>
              <a:gd name="connsiteY4" fmla="*/ 74706 h 6858000"/>
              <a:gd name="connsiteX0" fmla="*/ 5020236 w 7201580"/>
              <a:gd name="connsiteY0" fmla="*/ 29883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29883 h 6858000"/>
              <a:gd name="connsiteX0" fmla="*/ 5020236 w 7201580"/>
              <a:gd name="connsiteY0" fmla="*/ 14941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149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1580" h="6858000">
                <a:moveTo>
                  <a:pt x="5020236" y="14941"/>
                </a:moveTo>
                <a:lnTo>
                  <a:pt x="7201580" y="0"/>
                </a:lnTo>
                <a:lnTo>
                  <a:pt x="7201580" y="6858000"/>
                </a:lnTo>
                <a:lnTo>
                  <a:pt x="0" y="6858000"/>
                </a:lnTo>
                <a:lnTo>
                  <a:pt x="5020236" y="14941"/>
                </a:lnTo>
                <a:close/>
              </a:path>
            </a:pathLst>
          </a:custGeom>
        </p:spPr>
        <p:txBody>
          <a:bodyPr vert="horz" anchor="ctr"/>
          <a:lstStyle>
            <a:lvl1pPr algn="r">
              <a:lnSpc>
                <a:spcPct val="100000"/>
              </a:lnSpc>
              <a:defRPr sz="1500">
                <a:solidFill>
                  <a:srgbClr val="ECE9C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3194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8530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62850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976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PT-General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223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bgblueonephot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60379" y="601091"/>
            <a:ext cx="4480563" cy="2305339"/>
          </a:xfrm>
          <a:prstGeom prst="rect">
            <a:avLst/>
          </a:prstGeom>
        </p:spPr>
        <p:txBody>
          <a:bodyPr anchor="b"/>
          <a:lstStyle>
            <a:lvl1pPr algn="l">
              <a:defRPr sz="3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60378" y="3137687"/>
            <a:ext cx="36587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1954870" y="0"/>
            <a:ext cx="7201580" cy="6858000"/>
          </a:xfrm>
          <a:custGeom>
            <a:avLst/>
            <a:gdLst>
              <a:gd name="connsiteX0" fmla="*/ 0 w 7201580"/>
              <a:gd name="connsiteY0" fmla="*/ 0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0 w 7201580"/>
              <a:gd name="connsiteY4" fmla="*/ 0 h 6858000"/>
              <a:gd name="connsiteX0" fmla="*/ 5050118 w 7201580"/>
              <a:gd name="connsiteY0" fmla="*/ 74706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50118 w 7201580"/>
              <a:gd name="connsiteY4" fmla="*/ 74706 h 6858000"/>
              <a:gd name="connsiteX0" fmla="*/ 5020236 w 7201580"/>
              <a:gd name="connsiteY0" fmla="*/ 29883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29883 h 6858000"/>
              <a:gd name="connsiteX0" fmla="*/ 5020236 w 7201580"/>
              <a:gd name="connsiteY0" fmla="*/ 14941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149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1580" h="6858000">
                <a:moveTo>
                  <a:pt x="5020236" y="14941"/>
                </a:moveTo>
                <a:lnTo>
                  <a:pt x="7201580" y="0"/>
                </a:lnTo>
                <a:lnTo>
                  <a:pt x="7201580" y="6858000"/>
                </a:lnTo>
                <a:lnTo>
                  <a:pt x="0" y="6858000"/>
                </a:lnTo>
                <a:lnTo>
                  <a:pt x="5020236" y="14941"/>
                </a:lnTo>
                <a:close/>
              </a:path>
            </a:pathLst>
          </a:custGeom>
        </p:spPr>
        <p:txBody>
          <a:bodyPr vert="horz" anchor="ctr"/>
          <a:lstStyle>
            <a:lvl1pPr algn="r">
              <a:lnSpc>
                <a:spcPct val="100000"/>
              </a:lnSpc>
              <a:defRPr sz="1500">
                <a:solidFill>
                  <a:srgbClr val="ECE9C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3194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8530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62850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734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PT-General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948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with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bgblueonephot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60379" y="601091"/>
            <a:ext cx="4480563" cy="2305339"/>
          </a:xfrm>
          <a:prstGeom prst="rect">
            <a:avLst/>
          </a:prstGeom>
        </p:spPr>
        <p:txBody>
          <a:bodyPr anchor="b"/>
          <a:lstStyle>
            <a:lvl1pPr algn="l">
              <a:defRPr sz="3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60378" y="3137687"/>
            <a:ext cx="365879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1954870" y="0"/>
            <a:ext cx="7201580" cy="6858000"/>
          </a:xfrm>
          <a:custGeom>
            <a:avLst/>
            <a:gdLst>
              <a:gd name="connsiteX0" fmla="*/ 0 w 7201580"/>
              <a:gd name="connsiteY0" fmla="*/ 0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0 w 7201580"/>
              <a:gd name="connsiteY4" fmla="*/ 0 h 6858000"/>
              <a:gd name="connsiteX0" fmla="*/ 5050118 w 7201580"/>
              <a:gd name="connsiteY0" fmla="*/ 74706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50118 w 7201580"/>
              <a:gd name="connsiteY4" fmla="*/ 74706 h 6858000"/>
              <a:gd name="connsiteX0" fmla="*/ 5020236 w 7201580"/>
              <a:gd name="connsiteY0" fmla="*/ 29883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29883 h 6858000"/>
              <a:gd name="connsiteX0" fmla="*/ 5020236 w 7201580"/>
              <a:gd name="connsiteY0" fmla="*/ 14941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149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1580" h="6858000">
                <a:moveTo>
                  <a:pt x="5020236" y="14941"/>
                </a:moveTo>
                <a:lnTo>
                  <a:pt x="7201580" y="0"/>
                </a:lnTo>
                <a:lnTo>
                  <a:pt x="7201580" y="6858000"/>
                </a:lnTo>
                <a:lnTo>
                  <a:pt x="0" y="6858000"/>
                </a:lnTo>
                <a:lnTo>
                  <a:pt x="5020236" y="14941"/>
                </a:lnTo>
                <a:close/>
              </a:path>
            </a:pathLst>
          </a:custGeom>
        </p:spPr>
        <p:txBody>
          <a:bodyPr vert="horz" anchor="ctr"/>
          <a:lstStyle>
            <a:lvl1pPr algn="r">
              <a:lnSpc>
                <a:spcPct val="100000"/>
              </a:lnSpc>
              <a:defRPr sz="1500">
                <a:solidFill>
                  <a:srgbClr val="ECE9C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3194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8530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628503" y="4579023"/>
            <a:ext cx="3469448" cy="1248690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algn="ctr">
              <a:defRPr sz="112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4613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0" y="3501099"/>
            <a:ext cx="9144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1037875" y="1114667"/>
            <a:ext cx="70683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1037875" y="1805267"/>
            <a:ext cx="2191800" cy="40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460026" y="1805267"/>
            <a:ext cx="2191800" cy="40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882177" y="1805267"/>
            <a:ext cx="2191800" cy="40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328184" y="61299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4811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0" y="1940781"/>
            <a:ext cx="9144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0072D1">
              <a:alpha val="156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328184" y="61299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1587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3501099"/>
            <a:ext cx="9144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037875" y="1114667"/>
            <a:ext cx="70683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037825" y="1805267"/>
            <a:ext cx="3302400" cy="420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803623" y="1805267"/>
            <a:ext cx="3302400" cy="420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328184" y="61299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498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8" y="1861441"/>
            <a:ext cx="7745505" cy="3170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2719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699247" y="1861441"/>
            <a:ext cx="7745400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00" cy="1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859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FA87981-5616-904A-AEDE-4A1DCA5F0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6/28/2023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EE1B42C0-8BA5-9E40-A458-534F496F7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06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FB Campus">
  <p:cSld name="Title Slide - FB Campu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7" descr="Milken SPH HP.jpg"/>
          <p:cNvPicPr preferRelativeResize="0"/>
          <p:nvPr/>
        </p:nvPicPr>
        <p:blipFill rotWithShape="1">
          <a:blip r:embed="rId2">
            <a:alphaModFix/>
          </a:blip>
          <a:srcRect l="6002" r="6173"/>
          <a:stretch/>
        </p:blipFill>
        <p:spPr>
          <a:xfrm>
            <a:off x="-54864" y="2"/>
            <a:ext cx="9262872" cy="553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7"/>
          <p:cNvSpPr txBox="1"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CE9C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CE9C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252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/>
          <p:nvPr/>
        </p:nvSpPr>
        <p:spPr>
          <a:xfrm>
            <a:off x="0" y="3501099"/>
            <a:ext cx="9144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8"/>
          <p:cNvSpPr txBox="1">
            <a:spLocks noGrp="1"/>
          </p:cNvSpPr>
          <p:nvPr>
            <p:ph type="title"/>
          </p:nvPr>
        </p:nvSpPr>
        <p:spPr>
          <a:xfrm>
            <a:off x="1037875" y="1114667"/>
            <a:ext cx="70683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body" idx="1"/>
          </p:nvPr>
        </p:nvSpPr>
        <p:spPr>
          <a:xfrm>
            <a:off x="1037875" y="1805267"/>
            <a:ext cx="2191800" cy="4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body" idx="2"/>
          </p:nvPr>
        </p:nvSpPr>
        <p:spPr>
          <a:xfrm>
            <a:off x="3460026" y="1805267"/>
            <a:ext cx="2191800" cy="4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body" idx="3"/>
          </p:nvPr>
        </p:nvSpPr>
        <p:spPr>
          <a:xfrm>
            <a:off x="5882177" y="1805267"/>
            <a:ext cx="2191800" cy="4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sldNum" idx="12"/>
          </p:nvPr>
        </p:nvSpPr>
        <p:spPr>
          <a:xfrm>
            <a:off x="8328184" y="61299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40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9"/>
          <p:cNvSpPr/>
          <p:nvPr/>
        </p:nvSpPr>
        <p:spPr>
          <a:xfrm>
            <a:off x="0" y="3501099"/>
            <a:ext cx="9144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9"/>
          <p:cNvSpPr txBox="1">
            <a:spLocks noGrp="1"/>
          </p:cNvSpPr>
          <p:nvPr>
            <p:ph type="title"/>
          </p:nvPr>
        </p:nvSpPr>
        <p:spPr>
          <a:xfrm>
            <a:off x="1037875" y="1114667"/>
            <a:ext cx="70683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body" idx="1"/>
          </p:nvPr>
        </p:nvSpPr>
        <p:spPr>
          <a:xfrm>
            <a:off x="1037825" y="1805267"/>
            <a:ext cx="3302400" cy="4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body" idx="2"/>
          </p:nvPr>
        </p:nvSpPr>
        <p:spPr>
          <a:xfrm>
            <a:off x="4803623" y="1805267"/>
            <a:ext cx="3302400" cy="4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sldNum" idx="12"/>
          </p:nvPr>
        </p:nvSpPr>
        <p:spPr>
          <a:xfrm>
            <a:off x="8328184" y="61299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50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0"/>
          <p:cNvSpPr/>
          <p:nvPr/>
        </p:nvSpPr>
        <p:spPr>
          <a:xfrm>
            <a:off x="0" y="1940781"/>
            <a:ext cx="9144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0072D1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8328184" y="61299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219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Areas">
  <p:cSld name="Two Content Area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25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1"/>
          </p:nvPr>
        </p:nvSpPr>
        <p:spPr>
          <a:xfrm>
            <a:off x="685800" y="1845482"/>
            <a:ext cx="3803904" cy="343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2"/>
          </p:nvPr>
        </p:nvSpPr>
        <p:spPr>
          <a:xfrm>
            <a:off x="4645151" y="1845482"/>
            <a:ext cx="3803904" cy="343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643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2"/>
          <p:cNvSpPr txBox="1">
            <a:spLocks noGrp="1"/>
          </p:cNvSpPr>
          <p:nvPr>
            <p:ph type="body" idx="1"/>
          </p:nvPr>
        </p:nvSpPr>
        <p:spPr>
          <a:xfrm>
            <a:off x="699248" y="1861441"/>
            <a:ext cx="7745505" cy="317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84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body" idx="1"/>
          </p:nvPr>
        </p:nvSpPr>
        <p:spPr>
          <a:xfrm>
            <a:off x="699247" y="1861441"/>
            <a:ext cx="7745400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00" cy="1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029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10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  <a:prstGeom prst="rect">
            <a:avLst/>
          </a:prstGeom>
        </p:spPr>
        <p:txBody>
          <a:bodyPr anchor="b"/>
          <a:lstStyle>
            <a:lvl1pPr algn="ctr">
              <a:defRPr sz="4050" b="1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99248" y="3324433"/>
            <a:ext cx="7734747" cy="150018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080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5"/>
          <p:cNvSpPr txBox="1"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5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body" idx="1"/>
          </p:nvPr>
        </p:nvSpPr>
        <p:spPr>
          <a:xfrm>
            <a:off x="699248" y="3324433"/>
            <a:ext cx="773474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158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with Custom Photos">
  <p:cSld name="1_Title with Custom Photo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6" descr="bgblueonephot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6"/>
          <p:cNvSpPr txBox="1">
            <a:spLocks noGrp="1"/>
          </p:cNvSpPr>
          <p:nvPr>
            <p:ph type="ctrTitle"/>
          </p:nvPr>
        </p:nvSpPr>
        <p:spPr>
          <a:xfrm>
            <a:off x="360379" y="601091"/>
            <a:ext cx="4480563" cy="230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subTitle" idx="1"/>
          </p:nvPr>
        </p:nvSpPr>
        <p:spPr>
          <a:xfrm>
            <a:off x="360378" y="3137687"/>
            <a:ext cx="365879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6"/>
          <p:cNvSpPr>
            <a:spLocks noGrp="1"/>
          </p:cNvSpPr>
          <p:nvPr>
            <p:ph type="pic" idx="2"/>
          </p:nvPr>
        </p:nvSpPr>
        <p:spPr>
          <a:xfrm>
            <a:off x="1954870" y="0"/>
            <a:ext cx="720158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46"/>
          <p:cNvSpPr>
            <a:spLocks noGrp="1"/>
          </p:cNvSpPr>
          <p:nvPr>
            <p:ph type="pic" idx="3"/>
          </p:nvPr>
        </p:nvSpPr>
        <p:spPr>
          <a:xfrm>
            <a:off x="113194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46"/>
          <p:cNvSpPr>
            <a:spLocks noGrp="1"/>
          </p:cNvSpPr>
          <p:nvPr>
            <p:ph type="pic" idx="4"/>
          </p:nvPr>
        </p:nvSpPr>
        <p:spPr>
          <a:xfrm>
            <a:off x="388530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46"/>
          <p:cNvSpPr>
            <a:spLocks noGrp="1"/>
          </p:cNvSpPr>
          <p:nvPr>
            <p:ph type="pic" idx="5"/>
          </p:nvPr>
        </p:nvSpPr>
        <p:spPr>
          <a:xfrm>
            <a:off x="662850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483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7" descr="PPT-General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08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Subtitles">
  <p:cSld name="Two Columns with Subtitle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25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body" idx="1"/>
          </p:nvPr>
        </p:nvSpPr>
        <p:spPr>
          <a:xfrm>
            <a:off x="688491" y="1783601"/>
            <a:ext cx="3621929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875"/>
              <a:buFont typeface="Arial"/>
              <a:buNone/>
              <a:defRPr sz="1875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body" idx="2"/>
          </p:nvPr>
        </p:nvSpPr>
        <p:spPr>
          <a:xfrm>
            <a:off x="688489" y="2622290"/>
            <a:ext cx="3621931" cy="259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body" idx="3"/>
          </p:nvPr>
        </p:nvSpPr>
        <p:spPr>
          <a:xfrm>
            <a:off x="4785879" y="1783601"/>
            <a:ext cx="3663716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1875"/>
              <a:buFont typeface="Arial"/>
              <a:buNone/>
              <a:defRPr sz="1875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4"/>
          </p:nvPr>
        </p:nvSpPr>
        <p:spPr>
          <a:xfrm>
            <a:off x="4785878" y="2619063"/>
            <a:ext cx="3658875" cy="259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004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692003" y="559401"/>
            <a:ext cx="3580882" cy="441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body" idx="2"/>
          </p:nvPr>
        </p:nvSpPr>
        <p:spPr>
          <a:xfrm>
            <a:off x="4889813" y="562026"/>
            <a:ext cx="3580882" cy="441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453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with Caption">
  <p:cSld name="Photo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0"/>
          <p:cNvSpPr>
            <a:spLocks noGrp="1"/>
          </p:cNvSpPr>
          <p:nvPr>
            <p:ph type="pic" idx="2"/>
          </p:nvPr>
        </p:nvSpPr>
        <p:spPr>
          <a:xfrm rot="344365">
            <a:off x="773476" y="536674"/>
            <a:ext cx="7578326" cy="349130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2" name="Google Shape;72;p50"/>
          <p:cNvSpPr txBox="1">
            <a:spLocks noGrp="1"/>
          </p:cNvSpPr>
          <p:nvPr>
            <p:ph type="body" idx="1"/>
          </p:nvPr>
        </p:nvSpPr>
        <p:spPr>
          <a:xfrm>
            <a:off x="688490" y="4486019"/>
            <a:ext cx="7756264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824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MVC">
  <p:cSld name="Title Slide - MVC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51" descr="MVC-ppt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1"/>
          <p:cNvSpPr txBox="1"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CE9C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CE9C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739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VSTC">
  <p:cSld name="Title Slide - VSTC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2" descr="vstc-ppt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2"/>
          <p:cNvSpPr txBox="1"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CE9C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CE9C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279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tudents">
  <p:cSld name="Title Slide - Studen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3" descr="photos-ppt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3"/>
          <p:cNvSpPr txBox="1"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53"/>
          <p:cNvSpPr txBox="1"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ECE9C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CE9C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37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ustom Photos">
  <p:cSld name="Title with Custom Photo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54" descr="bgblueonephot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4"/>
          <p:cNvSpPr txBox="1">
            <a:spLocks noGrp="1"/>
          </p:cNvSpPr>
          <p:nvPr>
            <p:ph type="ctrTitle"/>
          </p:nvPr>
        </p:nvSpPr>
        <p:spPr>
          <a:xfrm>
            <a:off x="360379" y="601091"/>
            <a:ext cx="4480563" cy="230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54"/>
          <p:cNvSpPr txBox="1">
            <a:spLocks noGrp="1"/>
          </p:cNvSpPr>
          <p:nvPr>
            <p:ph type="subTitle" idx="1"/>
          </p:nvPr>
        </p:nvSpPr>
        <p:spPr>
          <a:xfrm>
            <a:off x="360378" y="3137687"/>
            <a:ext cx="365879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54"/>
          <p:cNvSpPr>
            <a:spLocks noGrp="1"/>
          </p:cNvSpPr>
          <p:nvPr>
            <p:ph type="pic" idx="2"/>
          </p:nvPr>
        </p:nvSpPr>
        <p:spPr>
          <a:xfrm>
            <a:off x="1954870" y="0"/>
            <a:ext cx="720158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4"/>
          <p:cNvSpPr>
            <a:spLocks noGrp="1"/>
          </p:cNvSpPr>
          <p:nvPr>
            <p:ph type="pic" idx="3"/>
          </p:nvPr>
        </p:nvSpPr>
        <p:spPr>
          <a:xfrm>
            <a:off x="113194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54"/>
          <p:cNvSpPr>
            <a:spLocks noGrp="1"/>
          </p:cNvSpPr>
          <p:nvPr>
            <p:ph type="pic" idx="4"/>
          </p:nvPr>
        </p:nvSpPr>
        <p:spPr>
          <a:xfrm>
            <a:off x="388530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54"/>
          <p:cNvSpPr>
            <a:spLocks noGrp="1"/>
          </p:cNvSpPr>
          <p:nvPr>
            <p:ph type="pic" idx="5"/>
          </p:nvPr>
        </p:nvSpPr>
        <p:spPr>
          <a:xfrm>
            <a:off x="662850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160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/>
          <a:lstStyle>
            <a:lvl1pPr>
              <a:defRPr sz="3225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845482"/>
            <a:ext cx="3803904" cy="34344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845482"/>
            <a:ext cx="3803904" cy="34344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63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osing Slide">
  <p:cSld name="1_Closing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55" descr="PPT-General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19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losing Slide">
  <p:cSld name="2_Closing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56" descr="PPT-General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026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with Custom Photos">
  <p:cSld name="2_Title with Custom Photo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7" descr="bgblueonephot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7"/>
          <p:cNvSpPr txBox="1">
            <a:spLocks noGrp="1"/>
          </p:cNvSpPr>
          <p:nvPr>
            <p:ph type="ctrTitle"/>
          </p:nvPr>
        </p:nvSpPr>
        <p:spPr>
          <a:xfrm>
            <a:off x="360379" y="601091"/>
            <a:ext cx="4480563" cy="230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57"/>
          <p:cNvSpPr txBox="1">
            <a:spLocks noGrp="1"/>
          </p:cNvSpPr>
          <p:nvPr>
            <p:ph type="subTitle" idx="1"/>
          </p:nvPr>
        </p:nvSpPr>
        <p:spPr>
          <a:xfrm>
            <a:off x="360378" y="3137687"/>
            <a:ext cx="365879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57"/>
          <p:cNvSpPr>
            <a:spLocks noGrp="1"/>
          </p:cNvSpPr>
          <p:nvPr>
            <p:ph type="pic" idx="2"/>
          </p:nvPr>
        </p:nvSpPr>
        <p:spPr>
          <a:xfrm>
            <a:off x="1954870" y="0"/>
            <a:ext cx="720158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57"/>
          <p:cNvSpPr>
            <a:spLocks noGrp="1"/>
          </p:cNvSpPr>
          <p:nvPr>
            <p:ph type="pic" idx="3"/>
          </p:nvPr>
        </p:nvSpPr>
        <p:spPr>
          <a:xfrm>
            <a:off x="113194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57"/>
          <p:cNvSpPr>
            <a:spLocks noGrp="1"/>
          </p:cNvSpPr>
          <p:nvPr>
            <p:ph type="pic" idx="4"/>
          </p:nvPr>
        </p:nvSpPr>
        <p:spPr>
          <a:xfrm>
            <a:off x="388530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57"/>
          <p:cNvSpPr>
            <a:spLocks noGrp="1"/>
          </p:cNvSpPr>
          <p:nvPr>
            <p:ph type="pic" idx="5"/>
          </p:nvPr>
        </p:nvSpPr>
        <p:spPr>
          <a:xfrm>
            <a:off x="6628503" y="4579023"/>
            <a:ext cx="3469448" cy="124869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812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/>
          <a:lstStyle>
            <a:lvl1pPr>
              <a:defRPr sz="3225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88491" y="1783601"/>
            <a:ext cx="3621929" cy="6583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75" b="1">
                <a:solidFill>
                  <a:srgbClr val="595959"/>
                </a:solidFill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88489" y="2622290"/>
            <a:ext cx="3621931" cy="2595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1500">
                <a:latin typeface="Arial"/>
                <a:cs typeface="Arial"/>
              </a:defRPr>
            </a:lvl2pPr>
            <a:lvl3pPr>
              <a:defRPr sz="1500">
                <a:latin typeface="Arial"/>
                <a:cs typeface="Arial"/>
              </a:defRPr>
            </a:lvl3pPr>
            <a:lvl4pPr>
              <a:defRPr sz="1500">
                <a:latin typeface="Arial"/>
                <a:cs typeface="Arial"/>
              </a:defRPr>
            </a:lvl4pPr>
            <a:lvl5pPr>
              <a:defRPr sz="150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5879" y="1783601"/>
            <a:ext cx="3663716" cy="6583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75" b="1">
                <a:solidFill>
                  <a:srgbClr val="595959"/>
                </a:solidFill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85878" y="2619063"/>
            <a:ext cx="3658875" cy="2595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85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3" y="559401"/>
            <a:ext cx="3580882" cy="44140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  <a:lvl2pPr algn="l">
              <a:defRPr sz="1500">
                <a:latin typeface="Arial"/>
                <a:cs typeface="Arial"/>
              </a:defRPr>
            </a:lvl2pPr>
            <a:lvl3pPr algn="l">
              <a:defRPr sz="1500">
                <a:latin typeface="Arial"/>
                <a:cs typeface="Arial"/>
              </a:defRPr>
            </a:lvl3pPr>
            <a:lvl4pPr algn="l">
              <a:defRPr sz="1500">
                <a:latin typeface="Arial"/>
                <a:cs typeface="Arial"/>
              </a:defRPr>
            </a:lvl4pPr>
            <a:lvl5pPr algn="l">
              <a:defRPr sz="1500">
                <a:latin typeface="Arial"/>
                <a:cs typeface="Arial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9813" y="562026"/>
            <a:ext cx="3580882" cy="4414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65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344365">
            <a:off x="773476" y="536674"/>
            <a:ext cx="7578326" cy="349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500">
                <a:latin typeface="Arial"/>
                <a:cs typeface="Arial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0" y="4486019"/>
            <a:ext cx="7756264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595959"/>
                </a:solidFill>
                <a:latin typeface="Arial"/>
                <a:cs typeface="Arial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3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PT-General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44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V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VC-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60379" y="601091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3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60379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ECE9C6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5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PPT-General15.jp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 descr="PPT-General2.jpg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5" y="5840346"/>
            <a:ext cx="1925409" cy="6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7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01" r:id="rId17"/>
    <p:sldLayoutId id="2147483703" r:id="rId18"/>
    <p:sldLayoutId id="2147483717" r:id="rId19"/>
    <p:sldLayoutId id="2147483718" r:id="rId20"/>
    <p:sldLayoutId id="2147483719" r:id="rId21"/>
  </p:sldLayoutIdLst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6" descr="PPT-General15.jp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6" descr="PPT-General2.jpg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90725" y="5840346"/>
            <a:ext cx="1925409" cy="625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965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eno@gwu.edu" TargetMode="External"/><Relationship Id="rId2" Type="http://schemas.openxmlformats.org/officeDocument/2006/relationships/hyperlink" Target="https://publichealth.gwu.edu/content/doctor-public-health-drph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18" Type="http://schemas.openxmlformats.org/officeDocument/2006/relationships/diagramQuickStyle" Target="../diagrams/quickStyle4.xml"/><Relationship Id="rId26" Type="http://schemas.openxmlformats.org/officeDocument/2006/relationships/diagramData" Target="../diagrams/data6.xml"/><Relationship Id="rId3" Type="http://schemas.openxmlformats.org/officeDocument/2006/relationships/hyperlink" Target="https://publichealth.gwu.edu/content/health-data-science-phd" TargetMode="External"/><Relationship Id="rId21" Type="http://schemas.openxmlformats.org/officeDocument/2006/relationships/diagramData" Target="../diagrams/data5.xml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17" Type="http://schemas.openxmlformats.org/officeDocument/2006/relationships/diagramLayout" Target="../diagrams/layout4.xml"/><Relationship Id="rId25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29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24" Type="http://schemas.openxmlformats.org/officeDocument/2006/relationships/diagramColors" Target="../diagrams/colors5.xml"/><Relationship Id="rId5" Type="http://schemas.openxmlformats.org/officeDocument/2006/relationships/hyperlink" Target="https://publichealth.gwu.edu/programs/social-and-behavioral-sciences-phd" TargetMode="External"/><Relationship Id="rId15" Type="http://schemas.microsoft.com/office/2007/relationships/diagramDrawing" Target="../diagrams/drawing3.xml"/><Relationship Id="rId23" Type="http://schemas.openxmlformats.org/officeDocument/2006/relationships/diagramQuickStyle" Target="../diagrams/quickStyle5.xml"/><Relationship Id="rId28" Type="http://schemas.openxmlformats.org/officeDocument/2006/relationships/diagramQuickStyle" Target="../diagrams/quickStyle6.xml"/><Relationship Id="rId10" Type="http://schemas.microsoft.com/office/2007/relationships/diagramDrawing" Target="../diagrams/drawing2.xml"/><Relationship Id="rId19" Type="http://schemas.openxmlformats.org/officeDocument/2006/relationships/diagramColors" Target="../diagrams/colors4.xml"/><Relationship Id="rId4" Type="http://schemas.openxmlformats.org/officeDocument/2006/relationships/hyperlink" Target="https://publichealth.gwu.edu/content/global-public-health-sciences-phd" TargetMode="Externa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Relationship Id="rId22" Type="http://schemas.openxmlformats.org/officeDocument/2006/relationships/diagramLayout" Target="../diagrams/layout5.xml"/><Relationship Id="rId27" Type="http://schemas.openxmlformats.org/officeDocument/2006/relationships/diagramLayout" Target="../diagrams/layout6.xml"/><Relationship Id="rId30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Data" Target="../diagrams/data7.xml"/><Relationship Id="rId21" Type="http://schemas.microsoft.com/office/2007/relationships/diagramDrawing" Target="../diagrams/drawing9.xml"/><Relationship Id="rId34" Type="http://schemas.openxmlformats.org/officeDocument/2006/relationships/diagramQuickStyle" Target="../diagrams/quickStyle12.xml"/><Relationship Id="rId7" Type="http://schemas.microsoft.com/office/2007/relationships/diagramDrawing" Target="../diagrams/drawing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33" Type="http://schemas.openxmlformats.org/officeDocument/2006/relationships/diagramLayout" Target="../diagrams/layout12.xml"/><Relationship Id="rId2" Type="http://schemas.openxmlformats.org/officeDocument/2006/relationships/notesSlide" Target="../notesSlides/notesSlide12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29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hyperlink" Target="https://publichealth.gwu.edu/programs/health-policy-phd" TargetMode="External"/><Relationship Id="rId24" Type="http://schemas.openxmlformats.org/officeDocument/2006/relationships/diagramQuickStyle" Target="../diagrams/quickStyle10.xml"/><Relationship Id="rId32" Type="http://schemas.openxmlformats.org/officeDocument/2006/relationships/diagramData" Target="../diagrams/data12.xml"/><Relationship Id="rId5" Type="http://schemas.openxmlformats.org/officeDocument/2006/relationships/diagramQuickStyle" Target="../diagrams/quickStyle7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28" Type="http://schemas.openxmlformats.org/officeDocument/2006/relationships/diagramLayout" Target="../diagrams/layout11.xml"/><Relationship Id="rId36" Type="http://schemas.microsoft.com/office/2007/relationships/diagramDrawing" Target="../diagrams/drawing12.xml"/><Relationship Id="rId10" Type="http://schemas.openxmlformats.org/officeDocument/2006/relationships/hyperlink" Target="https://publichealth.gwu.edu/programs/phd-exercise-physiology-and-applied-nutrition" TargetMode="External"/><Relationship Id="rId19" Type="http://schemas.openxmlformats.org/officeDocument/2006/relationships/diagramQuickStyle" Target="../diagrams/quickStyle9.xml"/><Relationship Id="rId31" Type="http://schemas.microsoft.com/office/2007/relationships/diagramDrawing" Target="../diagrams/drawing11.xml"/><Relationship Id="rId4" Type="http://schemas.openxmlformats.org/officeDocument/2006/relationships/diagramLayout" Target="../diagrams/layout7.xml"/><Relationship Id="rId9" Type="http://schemas.openxmlformats.org/officeDocument/2006/relationships/hyperlink" Target="https://publichealth.gwu.edu/programs/epidemiology-phd" TargetMode="Externa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Relationship Id="rId27" Type="http://schemas.openxmlformats.org/officeDocument/2006/relationships/diagramData" Target="../diagrams/data11.xml"/><Relationship Id="rId30" Type="http://schemas.openxmlformats.org/officeDocument/2006/relationships/diagramColors" Target="../diagrams/colors11.xml"/><Relationship Id="rId35" Type="http://schemas.openxmlformats.org/officeDocument/2006/relationships/diagramColors" Target="../diagrams/colors12.xml"/><Relationship Id="rId8" Type="http://schemas.openxmlformats.org/officeDocument/2006/relationships/hyperlink" Target="https://publichealth.gwu.edu/programs/environmental-health-ph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gwsphadmit@gwu.ed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hyperlink" Target="https://twitter.com/GWSPHPhDM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WSPHOfficePhDMS" TargetMode="External"/><Relationship Id="rId5" Type="http://schemas.openxmlformats.org/officeDocument/2006/relationships/hyperlink" Target="https://publichealth.gwu.edu/academics/programs/doctoral" TargetMode="External"/><Relationship Id="rId4" Type="http://schemas.openxmlformats.org/officeDocument/2006/relationships/hyperlink" Target="mailto:OfficePhDMS@gwu.edu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diagramQuickStyle" Target="../diagrams/quickStyle14.xml"/><Relationship Id="rId18" Type="http://schemas.openxmlformats.org/officeDocument/2006/relationships/diagramQuickStyle" Target="../diagrams/quickStyle15.xml"/><Relationship Id="rId26" Type="http://schemas.openxmlformats.org/officeDocument/2006/relationships/diagramData" Target="../diagrams/data17.xml"/><Relationship Id="rId3" Type="http://schemas.openxmlformats.org/officeDocument/2006/relationships/hyperlink" Target="https://publichealth.gwu.edu/content/health-data-science-phd" TargetMode="External"/><Relationship Id="rId21" Type="http://schemas.openxmlformats.org/officeDocument/2006/relationships/diagramData" Target="../diagrams/data16.xml"/><Relationship Id="rId7" Type="http://schemas.openxmlformats.org/officeDocument/2006/relationships/diagramLayout" Target="../diagrams/layout13.xml"/><Relationship Id="rId12" Type="http://schemas.openxmlformats.org/officeDocument/2006/relationships/diagramLayout" Target="../diagrams/layout14.xml"/><Relationship Id="rId17" Type="http://schemas.openxmlformats.org/officeDocument/2006/relationships/diagramLayout" Target="../diagrams/layout15.xml"/><Relationship Id="rId25" Type="http://schemas.microsoft.com/office/2007/relationships/diagramDrawing" Target="../diagrams/drawing16.xml"/><Relationship Id="rId2" Type="http://schemas.openxmlformats.org/officeDocument/2006/relationships/notesSlide" Target="../notesSlides/notesSlide24.xml"/><Relationship Id="rId16" Type="http://schemas.openxmlformats.org/officeDocument/2006/relationships/diagramData" Target="../diagrams/data15.xml"/><Relationship Id="rId20" Type="http://schemas.microsoft.com/office/2007/relationships/diagramDrawing" Target="../diagrams/drawing15.xml"/><Relationship Id="rId29" Type="http://schemas.openxmlformats.org/officeDocument/2006/relationships/diagramColors" Target="../diagrams/colors1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11" Type="http://schemas.openxmlformats.org/officeDocument/2006/relationships/diagramData" Target="../diagrams/data14.xml"/><Relationship Id="rId24" Type="http://schemas.openxmlformats.org/officeDocument/2006/relationships/diagramColors" Target="../diagrams/colors16.xml"/><Relationship Id="rId5" Type="http://schemas.openxmlformats.org/officeDocument/2006/relationships/hyperlink" Target="https://publichealth.gwu.edu/programs/social-and-behavioral-sciences-phd" TargetMode="External"/><Relationship Id="rId15" Type="http://schemas.microsoft.com/office/2007/relationships/diagramDrawing" Target="../diagrams/drawing14.xml"/><Relationship Id="rId23" Type="http://schemas.openxmlformats.org/officeDocument/2006/relationships/diagramQuickStyle" Target="../diagrams/quickStyle16.xml"/><Relationship Id="rId28" Type="http://schemas.openxmlformats.org/officeDocument/2006/relationships/diagramQuickStyle" Target="../diagrams/quickStyle17.xml"/><Relationship Id="rId10" Type="http://schemas.microsoft.com/office/2007/relationships/diagramDrawing" Target="../diagrams/drawing13.xml"/><Relationship Id="rId19" Type="http://schemas.openxmlformats.org/officeDocument/2006/relationships/diagramColors" Target="../diagrams/colors15.xml"/><Relationship Id="rId4" Type="http://schemas.openxmlformats.org/officeDocument/2006/relationships/hyperlink" Target="https://publichealth.gwu.edu/content/global-public-health-sciences-phd" TargetMode="External"/><Relationship Id="rId9" Type="http://schemas.openxmlformats.org/officeDocument/2006/relationships/diagramColors" Target="../diagrams/colors13.xml"/><Relationship Id="rId14" Type="http://schemas.openxmlformats.org/officeDocument/2006/relationships/diagramColors" Target="../diagrams/colors14.xml"/><Relationship Id="rId22" Type="http://schemas.openxmlformats.org/officeDocument/2006/relationships/diagramLayout" Target="../diagrams/layout16.xml"/><Relationship Id="rId27" Type="http://schemas.openxmlformats.org/officeDocument/2006/relationships/diagramLayout" Target="../diagrams/layout17.xml"/><Relationship Id="rId30" Type="http://schemas.microsoft.com/office/2007/relationships/diagramDrawing" Target="../diagrams/drawing1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9.xml"/><Relationship Id="rId18" Type="http://schemas.openxmlformats.org/officeDocument/2006/relationships/diagramLayout" Target="../diagrams/layout20.xml"/><Relationship Id="rId26" Type="http://schemas.microsoft.com/office/2007/relationships/diagramDrawing" Target="../diagrams/drawing21.xml"/><Relationship Id="rId3" Type="http://schemas.openxmlformats.org/officeDocument/2006/relationships/diagramData" Target="../diagrams/data18.xml"/><Relationship Id="rId21" Type="http://schemas.microsoft.com/office/2007/relationships/diagramDrawing" Target="../diagrams/drawing20.xml"/><Relationship Id="rId34" Type="http://schemas.openxmlformats.org/officeDocument/2006/relationships/diagramQuickStyle" Target="../diagrams/quickStyle23.xml"/><Relationship Id="rId7" Type="http://schemas.microsoft.com/office/2007/relationships/diagramDrawing" Target="../diagrams/drawing18.xml"/><Relationship Id="rId12" Type="http://schemas.openxmlformats.org/officeDocument/2006/relationships/diagramData" Target="../diagrams/data19.xml"/><Relationship Id="rId17" Type="http://schemas.openxmlformats.org/officeDocument/2006/relationships/diagramData" Target="../diagrams/data20.xml"/><Relationship Id="rId25" Type="http://schemas.openxmlformats.org/officeDocument/2006/relationships/diagramColors" Target="../diagrams/colors21.xml"/><Relationship Id="rId33" Type="http://schemas.openxmlformats.org/officeDocument/2006/relationships/diagramLayout" Target="../diagrams/layout23.xml"/><Relationship Id="rId2" Type="http://schemas.openxmlformats.org/officeDocument/2006/relationships/notesSlide" Target="../notesSlides/notesSlide25.xml"/><Relationship Id="rId16" Type="http://schemas.microsoft.com/office/2007/relationships/diagramDrawing" Target="../diagrams/drawing19.xml"/><Relationship Id="rId20" Type="http://schemas.openxmlformats.org/officeDocument/2006/relationships/diagramColors" Target="../diagrams/colors20.xml"/><Relationship Id="rId29" Type="http://schemas.openxmlformats.org/officeDocument/2006/relationships/diagramQuickStyle" Target="../diagrams/quickStyl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hyperlink" Target="https://publichealth.gwu.edu/programs/health-policy-phd" TargetMode="External"/><Relationship Id="rId24" Type="http://schemas.openxmlformats.org/officeDocument/2006/relationships/diagramQuickStyle" Target="../diagrams/quickStyle21.xml"/><Relationship Id="rId32" Type="http://schemas.openxmlformats.org/officeDocument/2006/relationships/diagramData" Target="../diagrams/data23.xml"/><Relationship Id="rId5" Type="http://schemas.openxmlformats.org/officeDocument/2006/relationships/diagramQuickStyle" Target="../diagrams/quickStyle18.xml"/><Relationship Id="rId15" Type="http://schemas.openxmlformats.org/officeDocument/2006/relationships/diagramColors" Target="../diagrams/colors19.xml"/><Relationship Id="rId23" Type="http://schemas.openxmlformats.org/officeDocument/2006/relationships/diagramLayout" Target="../diagrams/layout21.xml"/><Relationship Id="rId28" Type="http://schemas.openxmlformats.org/officeDocument/2006/relationships/diagramLayout" Target="../diagrams/layout22.xml"/><Relationship Id="rId36" Type="http://schemas.microsoft.com/office/2007/relationships/diagramDrawing" Target="../diagrams/drawing23.xml"/><Relationship Id="rId10" Type="http://schemas.openxmlformats.org/officeDocument/2006/relationships/hyperlink" Target="https://publichealth.gwu.edu/programs/phd-exercise-physiology-and-applied-nutrition" TargetMode="External"/><Relationship Id="rId19" Type="http://schemas.openxmlformats.org/officeDocument/2006/relationships/diagramQuickStyle" Target="../diagrams/quickStyle20.xml"/><Relationship Id="rId31" Type="http://schemas.microsoft.com/office/2007/relationships/diagramDrawing" Target="../diagrams/drawing22.xml"/><Relationship Id="rId4" Type="http://schemas.openxmlformats.org/officeDocument/2006/relationships/diagramLayout" Target="../diagrams/layout18.xml"/><Relationship Id="rId9" Type="http://schemas.openxmlformats.org/officeDocument/2006/relationships/hyperlink" Target="https://publichealth.gwu.edu/programs/epidemiology-phd" TargetMode="External"/><Relationship Id="rId14" Type="http://schemas.openxmlformats.org/officeDocument/2006/relationships/diagramQuickStyle" Target="../diagrams/quickStyle19.xml"/><Relationship Id="rId22" Type="http://schemas.openxmlformats.org/officeDocument/2006/relationships/diagramData" Target="../diagrams/data21.xml"/><Relationship Id="rId27" Type="http://schemas.openxmlformats.org/officeDocument/2006/relationships/diagramData" Target="../diagrams/data22.xml"/><Relationship Id="rId30" Type="http://schemas.openxmlformats.org/officeDocument/2006/relationships/diagramColors" Target="../diagrams/colors22.xml"/><Relationship Id="rId35" Type="http://schemas.openxmlformats.org/officeDocument/2006/relationships/diagramColors" Target="../diagrams/colors23.xml"/><Relationship Id="rId8" Type="http://schemas.openxmlformats.org/officeDocument/2006/relationships/hyperlink" Target="https://publichealth.gwu.edu/programs/environmental-health-ph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285" y="1308069"/>
            <a:ext cx="3719825" cy="1729004"/>
          </a:xfrm>
        </p:spPr>
        <p:txBody>
          <a:bodyPr/>
          <a:lstStyle/>
          <a:p>
            <a:r>
              <a:rPr lang="en-US" dirty="0"/>
              <a:t>PhD Information Session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Summer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9312" y="5770719"/>
            <a:ext cx="4686266" cy="1752600"/>
          </a:xfrm>
        </p:spPr>
        <p:txBody>
          <a:bodyPr/>
          <a:lstStyle/>
          <a:p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Office of PhD/MS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41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190439-C664-1AA9-6596-81653DB5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i="0" u="none" strike="noStrike" dirty="0">
                <a:solidFill>
                  <a:srgbClr val="004065"/>
                </a:solidFill>
                <a:effectLst/>
                <a:latin typeface="Arial" panose="020B0604020202020204" pitchFamily="34" charset="0"/>
              </a:rPr>
              <a:t>SAMPLE LIST OF DOCTORAL CAREER OPTIONS</a:t>
            </a:r>
            <a:endParaRPr lang="en-US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3F99F-4346-5C72-8E77-D0E4FCBB68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Associate Professor/Chair of Public Health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PhD Level Policy Analyst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PhD Level Surveillance Epidemiologist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 Health Prevention Researcher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Health Scientist/Bioinformatician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Health Commissioner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Senior Clinical Research Analyst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Director in an Office of Health Equity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Toxicologist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Senior Director Emerging Infectious Diseases and Vaccines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Monitoring, Evaluation, Research, and Learning Director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Principal Investigator in a Lab Setting 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6DEE53-5B9D-D312-F849-6DE635D41C0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Health Economist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Vaccine Researcher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Implementation Scientist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Behavioral Scientist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Researcher in Aging and Public Health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Disaster Preparedness Researcher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Biodefense Researcher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Mental Health Researcher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Federal Agency Director</a:t>
            </a:r>
          </a:p>
          <a:p>
            <a:pPr marL="0" indent="0">
              <a:buNone/>
            </a:pPr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74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smiling at camera&#10;&#10;Description automatically generated with low confidence">
            <a:extLst>
              <a:ext uri="{FF2B5EF4-FFF2-40B4-BE49-F238E27FC236}">
                <a16:creationId xmlns:a16="http://schemas.microsoft.com/office/drawing/2014/main" id="{AF845EFE-0194-C05B-E9E4-FFB82F977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43" y="2276256"/>
            <a:ext cx="2209543" cy="262603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FE312-0DEC-8BDB-9115-67F04BF2D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4388" y="1798351"/>
            <a:ext cx="3580882" cy="326129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PhD in Epidemiology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Research on sustainable diet and 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In her dissertation, she used nationally representative data to develop a sustainable diet index for US adults, characterize its trends over time, and examine the associations with obesity and mortality.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B6324F-20D4-FB04-ED68-0B20C839A9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115" y="383528"/>
            <a:ext cx="6140385" cy="7875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Graduate: </a:t>
            </a:r>
            <a:r>
              <a:rPr lang="en-US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Sukyoung</a:t>
            </a:r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716B0-F2BB-CD48-FD29-786672EBC0EF}"/>
              </a:ext>
            </a:extLst>
          </p:cNvPr>
          <p:cNvSpPr txBox="1"/>
          <p:nvPr/>
        </p:nvSpPr>
        <p:spPr>
          <a:xfrm>
            <a:off x="377072" y="1293080"/>
            <a:ext cx="4194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position: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Research Professor,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Chungnam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National University Hospital Biomedical Research Institute (South Korea)</a:t>
            </a:r>
          </a:p>
        </p:txBody>
      </p:sp>
    </p:spTree>
    <p:extLst>
      <p:ext uri="{BB962C8B-B14F-4D97-AF65-F5344CB8AC3E}">
        <p14:creationId xmlns:p14="http://schemas.microsoft.com/office/powerpoint/2010/main" val="1277756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FE312-0DEC-8BDB-9115-67F04BF2D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9" y="2127391"/>
            <a:ext cx="4042795" cy="2299274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PhD in Social and Behavior Sciences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Research examines the role of social norms and health behaviors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dissertation focused on understanding the relationship between social norms change and tobacco use in Mainland China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B6324F-20D4-FB04-ED68-0B20C839A9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115" y="383528"/>
            <a:ext cx="5864160" cy="7875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Graduate: </a:t>
            </a:r>
            <a:r>
              <a:rPr lang="en-US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Shaon</a:t>
            </a:r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Lahiri</a:t>
            </a:r>
            <a:endParaRPr lang="en-US" sz="3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716B0-F2BB-CD48-FD29-786672EBC0EF}"/>
              </a:ext>
            </a:extLst>
          </p:cNvPr>
          <p:cNvSpPr txBox="1"/>
          <p:nvPr/>
        </p:nvSpPr>
        <p:spPr>
          <a:xfrm>
            <a:off x="377071" y="1455112"/>
            <a:ext cx="419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position: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Postdoctoral fellow, University of Pennsylvania</a:t>
            </a:r>
          </a:p>
        </p:txBody>
      </p:sp>
      <p:pic>
        <p:nvPicPr>
          <p:cNvPr id="9" name="Content Placeholder 8" descr="A person wearing glasses and smiling&#10;&#10;Description automatically generated with low confidence">
            <a:extLst>
              <a:ext uri="{FF2B5EF4-FFF2-40B4-BE49-F238E27FC236}">
                <a16:creationId xmlns:a16="http://schemas.microsoft.com/office/drawing/2014/main" id="{24AA2F2A-6E3B-B075-9BA5-A3E04E7EE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3" y="2127391"/>
            <a:ext cx="3048264" cy="2603218"/>
          </a:xfrm>
        </p:spPr>
      </p:pic>
    </p:spTree>
    <p:extLst>
      <p:ext uri="{BB962C8B-B14F-4D97-AF65-F5344CB8AC3E}">
        <p14:creationId xmlns:p14="http://schemas.microsoft.com/office/powerpoint/2010/main" val="91393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D3EB-A09C-AAF1-40A1-04AD9894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2"/>
                </a:solidFill>
              </a:rPr>
              <a:t>Reasons to Consider sticking with the MPH/MS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681FF-82A6-5005-3D57-331588DA99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799" y="1845482"/>
            <a:ext cx="7880132" cy="3434474"/>
          </a:xfrm>
        </p:spPr>
        <p:txBody>
          <a:bodyPr>
            <a:normAutofit/>
          </a:bodyPr>
          <a:lstStyle/>
          <a:p>
            <a:r>
              <a:rPr lang="en-US" sz="2200" dirty="0"/>
              <a:t>You already know a lot and are employable! Might not need the degree and can have a great productive career.</a:t>
            </a:r>
          </a:p>
          <a:p>
            <a:r>
              <a:rPr lang="en-US" sz="2200" dirty="0"/>
              <a:t>Being a student is a lot of work and is expensive: lost earnings, costs incurred beyond those covered by PhD Fellowship</a:t>
            </a:r>
          </a:p>
          <a:p>
            <a:r>
              <a:rPr lang="en-US" sz="2200" dirty="0"/>
              <a:t>Limited slots: It’s competitive and you might not get in</a:t>
            </a:r>
          </a:p>
          <a:p>
            <a:r>
              <a:rPr lang="en-US" sz="2200" dirty="0"/>
              <a:t>Once get a job, you under pressure to raise funds and do research; more hard work!</a:t>
            </a:r>
          </a:p>
        </p:txBody>
      </p:sp>
    </p:spTree>
    <p:extLst>
      <p:ext uri="{BB962C8B-B14F-4D97-AF65-F5344CB8AC3E}">
        <p14:creationId xmlns:p14="http://schemas.microsoft.com/office/powerpoint/2010/main" val="465656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F08D0C-E3EA-529E-BCC5-4D4188B01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570156"/>
            <a:ext cx="8686799" cy="1054250"/>
          </a:xfrm>
        </p:spPr>
        <p:txBody>
          <a:bodyPr/>
          <a:lstStyle/>
          <a:p>
            <a:r>
              <a:rPr lang="en-US" sz="3000" dirty="0">
                <a:solidFill>
                  <a:schemeClr val="tx2"/>
                </a:solidFill>
              </a:rPr>
              <a:t>Reasons to Consider</a:t>
            </a:r>
            <a:r>
              <a:rPr lang="en-US" dirty="0">
                <a:solidFill>
                  <a:schemeClr val="tx2"/>
                </a:solidFill>
              </a:rPr>
              <a:t> DrPH Programs (vs PhD)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9D351D0-9FB1-42E3-1821-EF3371007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386281"/>
            <a:ext cx="7747000" cy="3170237"/>
          </a:xfrm>
        </p:spPr>
        <p:txBody>
          <a:bodyPr/>
          <a:lstStyle/>
          <a:p>
            <a:r>
              <a:rPr lang="en-US" sz="22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DrPH Program</a:t>
            </a:r>
            <a:r>
              <a:rPr lang="en-US" sz="22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 an interdisciplinary, public health </a:t>
            </a:r>
            <a:r>
              <a:rPr lang="en-US" sz="22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leadership training program 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 delivers practice-based curriculum and </a:t>
            </a:r>
            <a:r>
              <a:rPr lang="en-US" sz="22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applied research </a:t>
            </a:r>
            <a:r>
              <a:rPr lang="en-US" sz="2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equip public health leaders with skills for the development, implementation, and evaluation of public health programs and policies.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Requires work experience (5 years)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Examples: Federal Agency Director; Director of Health Equity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Director: Gene </a:t>
            </a:r>
            <a:r>
              <a:rPr lang="en-US" sz="2400" dirty="0" err="1">
                <a:solidFill>
                  <a:schemeClr val="tx1"/>
                </a:solidFill>
              </a:rPr>
              <a:t>Migliaccio</a:t>
            </a:r>
            <a:r>
              <a:rPr lang="en-US" sz="2400" dirty="0">
                <a:solidFill>
                  <a:schemeClr val="tx1"/>
                </a:solidFill>
              </a:rPr>
              <a:t>, DrPH</a:t>
            </a:r>
          </a:p>
          <a:p>
            <a:r>
              <a:rPr lang="en-US" sz="2400" dirty="0">
                <a:solidFill>
                  <a:schemeClr val="tx1"/>
                </a:solidFill>
              </a:rPr>
              <a:t>Email</a:t>
            </a:r>
            <a:r>
              <a:rPr lang="en-US" sz="2400" dirty="0"/>
              <a:t>: </a:t>
            </a:r>
            <a:r>
              <a:rPr lang="en-US" sz="2400" dirty="0">
                <a:hlinkClick r:id="rId3"/>
              </a:rPr>
              <a:t>geno@gwu.edu</a:t>
            </a:r>
            <a:endParaRPr lang="en-US" sz="2400" dirty="0"/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7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0B11C4-39F9-48A4-A71F-288C9EDFF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CE7DC5-8861-495A-AD65-0DFA14B1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5EB79-E9A4-4E54-B891-789D899B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8" y="92195"/>
            <a:ext cx="9144000" cy="5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7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892491-70D4-DB23-7396-2A889C7EEDFC}"/>
              </a:ext>
            </a:extLst>
          </p:cNvPr>
          <p:cNvSpPr txBox="1"/>
          <p:nvPr/>
        </p:nvSpPr>
        <p:spPr>
          <a:xfrm>
            <a:off x="354428" y="1041116"/>
            <a:ext cx="276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1) Health Data Science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44C0E-CDFD-EB97-3F74-074C0396716D}"/>
              </a:ext>
            </a:extLst>
          </p:cNvPr>
          <p:cNvSpPr txBox="1"/>
          <p:nvPr/>
        </p:nvSpPr>
        <p:spPr>
          <a:xfrm>
            <a:off x="354428" y="3131874"/>
            <a:ext cx="3638747" cy="36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2) Global Public Health Sciences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F12FA-1FFB-8410-16AE-81EC8F031305}"/>
              </a:ext>
            </a:extLst>
          </p:cNvPr>
          <p:cNvSpPr txBox="1"/>
          <p:nvPr/>
        </p:nvSpPr>
        <p:spPr>
          <a:xfrm>
            <a:off x="4582740" y="3131874"/>
            <a:ext cx="407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3) Social and Behavioral Sciences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36A808-6DD9-31BC-78DC-F4BB59431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6157588"/>
              </p:ext>
            </p:extLst>
          </p:nvPr>
        </p:nvGraphicFramePr>
        <p:xfrm>
          <a:off x="485090" y="1323362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048C80C-EDD6-E30C-D0A1-FAA1423AA6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9803811"/>
              </p:ext>
            </p:extLst>
          </p:nvPr>
        </p:nvGraphicFramePr>
        <p:xfrm>
          <a:off x="3109188" y="1410448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FE3B89C-063D-E43E-8D35-724B55D45B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557517"/>
              </p:ext>
            </p:extLst>
          </p:nvPr>
        </p:nvGraphicFramePr>
        <p:xfrm>
          <a:off x="5779236" y="1410448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25D5EDE8-8157-BA6C-4079-3ACE7DB9BC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558858"/>
              </p:ext>
            </p:extLst>
          </p:nvPr>
        </p:nvGraphicFramePr>
        <p:xfrm>
          <a:off x="485090" y="3395824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66333C5-330F-21DC-265E-A849519AC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493865"/>
              </p:ext>
            </p:extLst>
          </p:nvPr>
        </p:nvGraphicFramePr>
        <p:xfrm>
          <a:off x="4892511" y="3398181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21" name="Title 2">
            <a:extLst>
              <a:ext uri="{FF2B5EF4-FFF2-40B4-BE49-F238E27FC236}">
                <a16:creationId xmlns:a16="http://schemas.microsoft.com/office/drawing/2014/main" id="{3ABB2121-FF97-800D-1E17-907AA6583283}"/>
              </a:ext>
            </a:extLst>
          </p:cNvPr>
          <p:cNvSpPr txBox="1">
            <a:spLocks/>
          </p:cNvSpPr>
          <p:nvPr/>
        </p:nvSpPr>
        <p:spPr>
          <a:xfrm>
            <a:off x="485090" y="139969"/>
            <a:ext cx="8310118" cy="617621"/>
          </a:xfrm>
          <a:prstGeom prst="rect">
            <a:avLst/>
          </a:prstGeom>
        </p:spPr>
        <p:txBody>
          <a:bodyPr/>
          <a:lstStyle>
            <a:lvl1pPr algn="l" defTabSz="342900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GWSPH PhD Programs &amp; Program Directors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4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DDDD6B-B722-70F2-8108-C933C1E0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90" y="139969"/>
            <a:ext cx="8310118" cy="61762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GWSPH PhD Programs &amp; Program Directors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CE881A2-03E5-B2BC-BA76-E9F77F848B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226916"/>
              </p:ext>
            </p:extLst>
          </p:nvPr>
        </p:nvGraphicFramePr>
        <p:xfrm>
          <a:off x="230954" y="1505051"/>
          <a:ext cx="2672501" cy="1630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DDF5030-C87B-2933-BDBC-2DB215C6583C}"/>
              </a:ext>
            </a:extLst>
          </p:cNvPr>
          <p:cNvSpPr txBox="1"/>
          <p:nvPr/>
        </p:nvSpPr>
        <p:spPr>
          <a:xfrm>
            <a:off x="278089" y="1041148"/>
            <a:ext cx="463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4) Environmental &amp; Occupational Health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B12FF-5E5F-EB22-04AC-8A3FE4866BFF}"/>
              </a:ext>
            </a:extLst>
          </p:cNvPr>
          <p:cNvSpPr txBox="1"/>
          <p:nvPr/>
        </p:nvSpPr>
        <p:spPr>
          <a:xfrm>
            <a:off x="5481223" y="1041148"/>
            <a:ext cx="249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5) Epidemiology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0CBE8-287A-A6A4-B529-ED9B6E55EA62}"/>
              </a:ext>
            </a:extLst>
          </p:cNvPr>
          <p:cNvSpPr txBox="1"/>
          <p:nvPr/>
        </p:nvSpPr>
        <p:spPr>
          <a:xfrm>
            <a:off x="5481223" y="3080904"/>
            <a:ext cx="278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7) Exercise Physiology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&amp; Applied Nutrition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86956-B92D-DE29-7E29-96D6BF36F37A}"/>
              </a:ext>
            </a:extLst>
          </p:cNvPr>
          <p:cNvSpPr txBox="1"/>
          <p:nvPr/>
        </p:nvSpPr>
        <p:spPr>
          <a:xfrm>
            <a:off x="278075" y="3127455"/>
            <a:ext cx="205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6) Health Policy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3CB3A62-185F-8BD7-964C-E2ABF68CF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544261"/>
              </p:ext>
            </p:extLst>
          </p:nvPr>
        </p:nvGraphicFramePr>
        <p:xfrm>
          <a:off x="2672254" y="1499823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C7BCBE7-22E9-C551-A493-EBD019D16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148319"/>
              </p:ext>
            </p:extLst>
          </p:nvPr>
        </p:nvGraphicFramePr>
        <p:xfrm>
          <a:off x="5481223" y="1408793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9C9AADD-245F-D7D8-82B0-F651A68E8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248604"/>
              </p:ext>
            </p:extLst>
          </p:nvPr>
        </p:nvGraphicFramePr>
        <p:xfrm>
          <a:off x="5483033" y="3558534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4AEAD5A-CF6B-0FA5-0237-6B038441C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080250"/>
              </p:ext>
            </p:extLst>
          </p:nvPr>
        </p:nvGraphicFramePr>
        <p:xfrm>
          <a:off x="278075" y="3503682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597AFE7-57CC-7644-C40F-52E2A57D8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381616"/>
              </p:ext>
            </p:extLst>
          </p:nvPr>
        </p:nvGraphicFramePr>
        <p:xfrm>
          <a:off x="2475162" y="3503682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</p:spTree>
    <p:extLst>
      <p:ext uri="{BB962C8B-B14F-4D97-AF65-F5344CB8AC3E}">
        <p14:creationId xmlns:p14="http://schemas.microsoft.com/office/powerpoint/2010/main" val="147476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943056-E78D-B2C2-1529-6B2AC22A2D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20177" y="2394236"/>
          <a:ext cx="6303645" cy="21060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50235">
                  <a:extLst>
                    <a:ext uri="{9D8B030D-6E8A-4147-A177-3AD203B41FA5}">
                      <a16:colId xmlns:a16="http://schemas.microsoft.com/office/drawing/2014/main" val="677363344"/>
                    </a:ext>
                  </a:extLst>
                </a:gridCol>
                <a:gridCol w="3153410">
                  <a:extLst>
                    <a:ext uri="{9D8B030D-6E8A-4147-A177-3AD203B41FA5}">
                      <a16:colId xmlns:a16="http://schemas.microsoft.com/office/drawing/2014/main" val="2119727237"/>
                    </a:ext>
                  </a:extLst>
                </a:gridCol>
              </a:tblGrid>
              <a:tr h="158115">
                <a:tc>
                  <a:txBody>
                    <a:bodyPr/>
                    <a:lstStyle/>
                    <a:p>
                      <a:pPr marL="7429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Core</a:t>
                      </a:r>
                      <a:r>
                        <a:rPr lang="en-US" sz="1100" spc="-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Discipline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Core</a:t>
                      </a:r>
                      <a:r>
                        <a:rPr lang="en-US" sz="1100" spc="-6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Class</a:t>
                      </a:r>
                      <a:r>
                        <a:rPr lang="en-US" sz="1100" spc="-4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Title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92622462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74295" marR="0">
                        <a:lnSpc>
                          <a:spcPts val="12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Current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Topics</a:t>
                      </a:r>
                      <a:r>
                        <a:rPr lang="en-US" sz="1100" spc="-4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and</a:t>
                      </a:r>
                      <a:r>
                        <a:rPr lang="en-US" sz="1100" spc="-4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Debates</a:t>
                      </a:r>
                      <a:r>
                        <a:rPr lang="en-US" sz="1100" spc="-6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in</a:t>
                      </a:r>
                      <a:r>
                        <a:rPr lang="en-US" sz="1100" spc="-4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Public</a:t>
                      </a:r>
                      <a:r>
                        <a:rPr lang="en-US" sz="1100" spc="-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Health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marR="185420">
                        <a:lnSpc>
                          <a:spcPct val="93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PUBH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8001: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PhD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Seminar:</a:t>
                      </a:r>
                      <a:r>
                        <a:rPr lang="en-US" sz="1100" spc="-6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Cross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Cutting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Concepts in Public Health (1 credit)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55406011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 marL="74295" marR="0">
                        <a:lnSpc>
                          <a:spcPts val="12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Responsible</a:t>
                      </a:r>
                      <a:r>
                        <a:rPr lang="en-US" sz="1100" spc="-5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Conduct</a:t>
                      </a:r>
                      <a:r>
                        <a:rPr lang="en-US" sz="1100" spc="-5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of</a:t>
                      </a:r>
                      <a:r>
                        <a:rPr lang="en-US" sz="1100" spc="-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Research/Ethics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PUBH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6421: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Responsible</a:t>
                      </a:r>
                      <a:r>
                        <a:rPr lang="en-US" sz="1100" spc="-8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Conduct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of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Research</a:t>
                      </a:r>
                      <a:r>
                        <a:rPr lang="en-US" sz="1100" spc="-8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(1 </a:t>
                      </a:r>
                      <a:r>
                        <a:rPr lang="en-US" sz="1100" spc="-10">
                          <a:effectLst/>
                        </a:rPr>
                        <a:t>credit)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8169093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74295" marR="0">
                        <a:lnSpc>
                          <a:spcPts val="12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</a:rPr>
                        <a:t>Statistical</a:t>
                      </a:r>
                      <a:r>
                        <a:rPr lang="en-US" sz="1100" spc="2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Methods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marR="108585" algn="just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PUBH 8418: Applied Statistical Analysis or PUBH 6862:</a:t>
                      </a:r>
                      <a:r>
                        <a:rPr lang="en-US" sz="1100" spc="-6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Applied</a:t>
                      </a:r>
                      <a:r>
                        <a:rPr lang="en-US" sz="1100" spc="-6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Linear</a:t>
                      </a:r>
                      <a:r>
                        <a:rPr lang="en-US" sz="1100" spc="-5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Regression</a:t>
                      </a:r>
                      <a:r>
                        <a:rPr lang="en-US" sz="1100" spc="-5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Analysis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for</a:t>
                      </a:r>
                      <a:r>
                        <a:rPr lang="en-US" sz="1100" spc="-4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Public Health (3 credits)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31060906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7429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Design</a:t>
                      </a:r>
                      <a:r>
                        <a:rPr lang="en-US" sz="1100" spc="-5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of</a:t>
                      </a:r>
                      <a:r>
                        <a:rPr lang="en-US" sz="1100" spc="-4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Health</a:t>
                      </a:r>
                      <a:r>
                        <a:rPr lang="en-US" sz="1100" spc="-35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Studies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marR="34925">
                        <a:lnSpc>
                          <a:spcPct val="96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PUBH 8416: Study Design</a:t>
                      </a:r>
                      <a:r>
                        <a:rPr lang="en-US" sz="1100" spc="-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and Evaluation Methods or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PUBH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6495: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Field</a:t>
                      </a:r>
                      <a:r>
                        <a:rPr lang="en-US" sz="1100" spc="-6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Trial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Methods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and</a:t>
                      </a:r>
                      <a:r>
                        <a:rPr lang="en-US" sz="1100" spc="-7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Application, with (1 additional credit) (3 credits) PUBH 6247: Design of Health Studies (3 credits)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11980038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 marL="7429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Grant</a:t>
                      </a:r>
                      <a:r>
                        <a:rPr lang="en-US" sz="1100" spc="-60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and</a:t>
                      </a:r>
                      <a:r>
                        <a:rPr lang="en-US" sz="1100" spc="-3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Proposal</a:t>
                      </a:r>
                      <a:r>
                        <a:rPr lang="en-US" sz="1100" spc="-40">
                          <a:effectLst/>
                        </a:rPr>
                        <a:t> </a:t>
                      </a:r>
                      <a:r>
                        <a:rPr lang="en-US" sz="1100" spc="-10">
                          <a:effectLst/>
                        </a:rPr>
                        <a:t>Writing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PUBH</a:t>
                      </a:r>
                      <a:r>
                        <a:rPr lang="en-US" sz="1100" spc="-7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8435:</a:t>
                      </a:r>
                      <a:r>
                        <a:rPr lang="en-US" sz="1100" spc="-55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PhD</a:t>
                      </a:r>
                      <a:r>
                        <a:rPr lang="en-US" sz="1100" spc="-55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Proposal</a:t>
                      </a:r>
                      <a:r>
                        <a:rPr lang="en-US" sz="1100" spc="-7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Development</a:t>
                      </a:r>
                      <a:r>
                        <a:rPr lang="en-US" sz="1100" spc="-35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(2</a:t>
                      </a:r>
                      <a:r>
                        <a:rPr lang="en-US" sz="1100" spc="-40" dirty="0">
                          <a:effectLst/>
                        </a:rPr>
                        <a:t> </a:t>
                      </a:r>
                      <a:r>
                        <a:rPr lang="en-US" sz="1100" spc="-10" dirty="0">
                          <a:effectLst/>
                        </a:rPr>
                        <a:t>credits)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40172401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F01334F4-84CA-4D09-99A2-809B259715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252917"/>
              </p:ext>
            </p:extLst>
          </p:nvPr>
        </p:nvGraphicFramePr>
        <p:xfrm>
          <a:off x="418792" y="818641"/>
          <a:ext cx="8306415" cy="4851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2333">
                  <a:extLst>
                    <a:ext uri="{9D8B030D-6E8A-4147-A177-3AD203B41FA5}">
                      <a16:colId xmlns:a16="http://schemas.microsoft.com/office/drawing/2014/main" val="993231241"/>
                    </a:ext>
                  </a:extLst>
                </a:gridCol>
                <a:gridCol w="5304082">
                  <a:extLst>
                    <a:ext uri="{9D8B030D-6E8A-4147-A177-3AD203B41FA5}">
                      <a16:colId xmlns:a16="http://schemas.microsoft.com/office/drawing/2014/main" val="1291292671"/>
                    </a:ext>
                  </a:extLst>
                </a:gridCol>
              </a:tblGrid>
              <a:tr h="6027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Discipline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Class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extLst>
                  <a:ext uri="{0D108BD9-81ED-4DB2-BD59-A6C34878D82A}">
                    <a16:rowId xmlns:a16="http://schemas.microsoft.com/office/drawing/2014/main" val="3748993587"/>
                  </a:ext>
                </a:extLst>
              </a:tr>
              <a:tr h="729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topics and debates in public health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8001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PhD Seminar: Cross Cutting Concepts in Public Health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credit)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extLst>
                  <a:ext uri="{0D108BD9-81ED-4DB2-BD59-A6C34878D82A}">
                    <a16:rowId xmlns:a16="http://schemas.microsoft.com/office/drawing/2014/main" val="455755629"/>
                  </a:ext>
                </a:extLst>
              </a:tr>
              <a:tr h="9688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Responsible conduct of research/ethics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6421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Responsible Conduct of Research (1 credit) or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8475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Ethics in Domestic and International Research (2 credits)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extLst>
                  <a:ext uri="{0D108BD9-81ED-4DB2-BD59-A6C34878D82A}">
                    <a16:rowId xmlns:a16="http://schemas.microsoft.com/office/drawing/2014/main" val="1065171594"/>
                  </a:ext>
                </a:extLst>
              </a:tr>
              <a:tr h="743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methods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8418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Applied Statistical Analysis</a:t>
                      </a:r>
                      <a:r>
                        <a:rPr lang="en-US" sz="1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6862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Applied Linear Regression Analysis for Public Health (3 credits)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extLst>
                  <a:ext uri="{0D108BD9-81ED-4DB2-BD59-A6C34878D82A}">
                    <a16:rowId xmlns:a16="http://schemas.microsoft.com/office/drawing/2014/main" val="996055816"/>
                  </a:ext>
                </a:extLst>
              </a:tr>
              <a:tr h="11119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of Health Studies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8416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Study Design and Evaluation Methods</a:t>
                      </a:r>
                      <a:r>
                        <a:rPr lang="en-US" sz="1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6495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Field Trial Methods and Application, with (1 additional credit) (3 credits)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 6247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 of Health Studies (3 credits)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extLst>
                  <a:ext uri="{0D108BD9-81ED-4DB2-BD59-A6C34878D82A}">
                    <a16:rowId xmlns:a16="http://schemas.microsoft.com/office/drawing/2014/main" val="1726462998"/>
                  </a:ext>
                </a:extLst>
              </a:tr>
              <a:tr h="69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 and proposal writing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PUBHH 8435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 Dissertation Proposal Development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 credits)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4097" marR="34097" marT="5064" marB="0"/>
                </a:tc>
                <a:extLst>
                  <a:ext uri="{0D108BD9-81ED-4DB2-BD59-A6C34878D82A}">
                    <a16:rowId xmlns:a16="http://schemas.microsoft.com/office/drawing/2014/main" val="26943373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4CD0FEA-BCFB-4BB8-BC34-2DE65283EC16}"/>
              </a:ext>
            </a:extLst>
          </p:cNvPr>
          <p:cNvSpPr txBox="1"/>
          <p:nvPr/>
        </p:nvSpPr>
        <p:spPr>
          <a:xfrm>
            <a:off x="418792" y="96750"/>
            <a:ext cx="8306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Core Classes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F6858D-303E-40EE-B9BC-9F31C891468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0123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51F7F1-434E-504C-B60F-CB467760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88" y="1843868"/>
            <a:ext cx="7745505" cy="3170264"/>
          </a:xfrm>
        </p:spPr>
        <p:txBody>
          <a:bodyPr/>
          <a:lstStyle/>
          <a:p>
            <a:r>
              <a:rPr lang="en-US" sz="2200" dirty="0"/>
              <a:t>You will have a primary advisor</a:t>
            </a:r>
          </a:p>
          <a:p>
            <a:r>
              <a:rPr lang="en-US" sz="2200" dirty="0"/>
              <a:t>Advisors guide in the selection of coursework, research opportunities, professional/leadership development, dissertation research topics, the selection of the dissertation committee members…</a:t>
            </a:r>
          </a:p>
          <a:p>
            <a:r>
              <a:rPr lang="en-US" sz="2200" dirty="0"/>
              <a:t>Regular meetings (1/semester early on; weekly in later stages)</a:t>
            </a:r>
          </a:p>
          <a:p>
            <a:r>
              <a:rPr lang="en-US" sz="2200" dirty="0"/>
              <a:t>Advise on annual objectives and timeline for program completion</a:t>
            </a:r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01FA15-DFE9-4D48-A278-2D546BA1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68" y="755550"/>
            <a:ext cx="7756263" cy="7715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Advising</a:t>
            </a:r>
          </a:p>
        </p:txBody>
      </p:sp>
    </p:spTree>
    <p:extLst>
      <p:ext uri="{BB962C8B-B14F-4D97-AF65-F5344CB8AC3E}">
        <p14:creationId xmlns:p14="http://schemas.microsoft.com/office/powerpoint/2010/main" val="185159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1037850" y="486929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1508126" y="1309022"/>
            <a:ext cx="6314156" cy="475952"/>
          </a:xfrm>
          <a:prstGeom prst="rect">
            <a:avLst/>
          </a:prstGeom>
          <a:ln w="38100" cap="flat" cmpd="sng">
            <a:solidFill>
              <a:srgbClr val="AA98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33C5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Overview of PhD Programs - Dr. </a:t>
            </a:r>
            <a:r>
              <a:rPr lang="en-US" sz="2000" b="1" dirty="0" err="1">
                <a:solidFill>
                  <a:srgbClr val="033C5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Lorien</a:t>
            </a:r>
            <a:r>
              <a:rPr lang="en-US" sz="2000" b="1" dirty="0">
                <a:solidFill>
                  <a:srgbClr val="033C5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 </a:t>
            </a:r>
            <a:r>
              <a:rPr lang="en-US" sz="2000" b="1" dirty="0" err="1">
                <a:solidFill>
                  <a:srgbClr val="033C5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Abroms</a:t>
            </a:r>
            <a:endParaRPr sz="2000" b="1" dirty="0">
              <a:solidFill>
                <a:srgbClr val="033C5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>
              <a:buNone/>
            </a:pPr>
            <a:endParaRPr sz="2000" dirty="0">
              <a:ln>
                <a:solidFill>
                  <a:srgbClr val="AA9868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2"/>
          </p:nvPr>
        </p:nvSpPr>
        <p:spPr>
          <a:xfrm>
            <a:off x="1663668" y="2210767"/>
            <a:ext cx="6003071" cy="475953"/>
          </a:xfrm>
          <a:prstGeom prst="rect">
            <a:avLst/>
          </a:prstGeom>
          <a:ln w="38100" cap="flat" cmpd="sng">
            <a:solidFill>
              <a:srgbClr val="F9E0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33C5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Health Policy PhD Program - Dr. Leighton Ku</a:t>
            </a:r>
            <a:endParaRPr sz="2000" b="1" dirty="0">
              <a:solidFill>
                <a:srgbClr val="033C5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>
              <a:buNone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328184" y="54547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2</a:t>
            </a:fld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3"/>
          </p:nvPr>
        </p:nvSpPr>
        <p:spPr>
          <a:xfrm>
            <a:off x="2781276" y="4014259"/>
            <a:ext cx="3767854" cy="475954"/>
          </a:xfrm>
          <a:prstGeom prst="rect">
            <a:avLst/>
          </a:prstGeom>
          <a:ln w="38100" cap="flat" cmpd="sng">
            <a:solidFill>
              <a:srgbClr val="FFC7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None/>
            </a:pPr>
            <a:r>
              <a:rPr lang="en" sz="2000" b="1" dirty="0">
                <a:solidFill>
                  <a:srgbClr val="033C5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Admissions - </a:t>
            </a:r>
            <a:r>
              <a:rPr lang="en" sz="2000" b="1" dirty="0">
                <a:solidFill>
                  <a:srgbClr val="033C5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Inter"/>
              </a:rPr>
              <a:t>Tricia Realbuto</a:t>
            </a:r>
            <a:endParaRPr sz="2000" dirty="0">
              <a:solidFill>
                <a:srgbClr val="033C5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67;p13">
            <a:extLst>
              <a:ext uri="{FF2B5EF4-FFF2-40B4-BE49-F238E27FC236}">
                <a16:creationId xmlns:a16="http://schemas.microsoft.com/office/drawing/2014/main" id="{E64AA5C1-8F8E-4D82-AAF5-702DD6DBBE5C}"/>
              </a:ext>
            </a:extLst>
          </p:cNvPr>
          <p:cNvSpPr txBox="1">
            <a:spLocks/>
          </p:cNvSpPr>
          <p:nvPr/>
        </p:nvSpPr>
        <p:spPr>
          <a:xfrm>
            <a:off x="2038991" y="3112513"/>
            <a:ext cx="5252424" cy="475953"/>
          </a:xfrm>
          <a:prstGeom prst="rect">
            <a:avLst/>
          </a:prstGeom>
          <a:ln w="38100" cap="flat" cmpd="sng">
            <a:solidFill>
              <a:srgbClr val="0190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defTabSz="342900" rtl="0" fontAlgn="base">
              <a:spcBef>
                <a:spcPts val="600"/>
              </a:spcBef>
              <a:spcAft>
                <a:spcPts val="0"/>
              </a:spcAft>
              <a:buSzPts val="1800"/>
              <a:buFont typeface="Arial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14400" lvl="1" indent="-342900" algn="l" defTabSz="342900" rtl="0" fontAlgn="base">
              <a:spcBef>
                <a:spcPts val="0"/>
              </a:spcBef>
              <a:spcAft>
                <a:spcPts val="0"/>
              </a:spcAft>
              <a:buSzPts val="1800"/>
              <a:buFont typeface="Arial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lvl="2" indent="-342900" algn="l" defTabSz="342900" rtl="0" fontAlgn="base">
              <a:spcBef>
                <a:spcPts val="0"/>
              </a:spcBef>
              <a:spcAft>
                <a:spcPts val="0"/>
              </a:spcAft>
              <a:buSzPts val="1800"/>
              <a:buFont typeface="Arial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lvl="3" indent="-342900" algn="l" defTabSz="342900" rtl="0" fontAlgn="base">
              <a:spcBef>
                <a:spcPts val="0"/>
              </a:spcBef>
              <a:spcAft>
                <a:spcPts val="0"/>
              </a:spcAft>
              <a:buSzPts val="1800"/>
              <a:buFont typeface="Arial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86000" lvl="4" indent="-342900" algn="l" defTabSz="342900" rtl="0" fontAlgn="base">
              <a:spcBef>
                <a:spcPts val="0"/>
              </a:spcBef>
              <a:spcAft>
                <a:spcPts val="0"/>
              </a:spcAft>
              <a:buSzPts val="1800"/>
              <a:buFont typeface="Arial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43200" lvl="5" indent="-3429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Student Perspective -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Inter"/>
              </a:rPr>
              <a:t>Lauren O’Connor</a:t>
            </a: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B301AE-422F-D43A-4F59-17BB009AB9D3}"/>
              </a:ext>
            </a:extLst>
          </p:cNvPr>
          <p:cNvCxnSpPr>
            <a:stCxn id="64" idx="2"/>
            <a:endCxn id="65" idx="0"/>
          </p:cNvCxnSpPr>
          <p:nvPr/>
        </p:nvCxnSpPr>
        <p:spPr>
          <a:xfrm>
            <a:off x="4665204" y="1784974"/>
            <a:ext cx="0" cy="425793"/>
          </a:xfrm>
          <a:prstGeom prst="line">
            <a:avLst/>
          </a:prstGeom>
          <a:ln>
            <a:solidFill>
              <a:srgbClr val="AA9868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1EB49-62A8-45D4-2615-0103A76E0186}"/>
              </a:ext>
            </a:extLst>
          </p:cNvPr>
          <p:cNvCxnSpPr>
            <a:stCxn id="65" idx="2"/>
            <a:endCxn id="7" idx="0"/>
          </p:cNvCxnSpPr>
          <p:nvPr/>
        </p:nvCxnSpPr>
        <p:spPr>
          <a:xfrm flipH="1">
            <a:off x="4665203" y="2686720"/>
            <a:ext cx="1" cy="425793"/>
          </a:xfrm>
          <a:prstGeom prst="line">
            <a:avLst/>
          </a:prstGeom>
          <a:ln>
            <a:solidFill>
              <a:srgbClr val="F9E0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2CD902-2F94-C668-EDE8-926A77E47D58}"/>
              </a:ext>
            </a:extLst>
          </p:cNvPr>
          <p:cNvCxnSpPr>
            <a:stCxn id="7" idx="2"/>
            <a:endCxn id="67" idx="0"/>
          </p:cNvCxnSpPr>
          <p:nvPr/>
        </p:nvCxnSpPr>
        <p:spPr>
          <a:xfrm>
            <a:off x="4665203" y="3588466"/>
            <a:ext cx="0" cy="425793"/>
          </a:xfrm>
          <a:prstGeom prst="line">
            <a:avLst/>
          </a:prstGeom>
          <a:ln>
            <a:solidFill>
              <a:srgbClr val="0190D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275" y="1059150"/>
            <a:ext cx="7068300" cy="3963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Innovation is good but…</a:t>
            </a:r>
          </a:p>
        </p:txBody>
      </p:sp>
      <p:pic>
        <p:nvPicPr>
          <p:cNvPr id="38914" name="Picture 2" descr="http://www.hopeline.com/gradhelp/images/cartoon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708" y="1667573"/>
            <a:ext cx="7431458" cy="4167172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2400300" y="5429250"/>
            <a:ext cx="6286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400550" y="3657600"/>
            <a:ext cx="914400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rot="5400000">
            <a:off x="3249901" y="3916089"/>
            <a:ext cx="1006463" cy="1562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173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E7FF31-16EF-7DF6-E9A0-6048D3C1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68" y="296887"/>
            <a:ext cx="7756263" cy="105425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Our PhD Students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AF06C2-CB22-7CBE-71DF-13CADA3DEAD5}"/>
              </a:ext>
            </a:extLst>
          </p:cNvPr>
          <p:cNvSpPr txBox="1"/>
          <p:nvPr/>
        </p:nvSpPr>
        <p:spPr>
          <a:xfrm>
            <a:off x="151423" y="1235523"/>
            <a:ext cx="22869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83 total PhD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71%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29% 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49% White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38% Asian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5%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1% Hispanic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6% Two or more races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B634DE-30E9-0E16-210B-3854E758F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65" y="994975"/>
            <a:ext cx="7024735" cy="52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7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8A474D-2829-5032-9EBB-FB6433D3D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74" y="591397"/>
            <a:ext cx="8633011" cy="4713401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GWSPH Funding Packages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Tuition + research assistantship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/>
                </a:solidFill>
              </a:rPr>
              <a:t>Tuition + stipend + teaching assistant/research assistantship 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Specialized topics: 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NIH T32 : Social-Structural Factors Related to HIV Intersectionality (TASHI)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Redstone Center Prevention &amp; Wellness (</a:t>
            </a:r>
            <a:r>
              <a:rPr lang="en-US" sz="2200" dirty="0"/>
              <a:t>obesity/physical activity) </a:t>
            </a:r>
          </a:p>
          <a:p>
            <a:pPr lvl="1"/>
            <a:r>
              <a:rPr lang="en-US" sz="2200" dirty="0"/>
              <a:t>Commercial Determinants of Health</a:t>
            </a:r>
          </a:p>
          <a:p>
            <a:pPr marL="42862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Other Funding </a:t>
            </a:r>
          </a:p>
          <a:p>
            <a:pPr marL="42862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	 -  Gates Foundation</a:t>
            </a:r>
          </a:p>
          <a:p>
            <a:pPr marL="42862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 - GW tuition benefits</a:t>
            </a:r>
          </a:p>
          <a:p>
            <a:pPr marL="42862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 - NIH/National Research Service Award Fellowships (F31)</a:t>
            </a:r>
          </a:p>
          <a:p>
            <a:pPr marL="42862" indent="0">
              <a:buNone/>
            </a:pP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9EEFA9-5411-3D97-1DBA-70DDDF39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74" y="106487"/>
            <a:ext cx="8046257" cy="600524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Funding your PhD	</a:t>
            </a:r>
          </a:p>
        </p:txBody>
      </p:sp>
    </p:spTree>
    <p:extLst>
      <p:ext uri="{BB962C8B-B14F-4D97-AF65-F5344CB8AC3E}">
        <p14:creationId xmlns:p14="http://schemas.microsoft.com/office/powerpoint/2010/main" val="190024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solidFill>
                  <a:schemeClr val="tx2"/>
                </a:solidFill>
              </a:rPr>
              <a:t>Health Policy PhD Program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" sz="1500" b="1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Dr. Leighton Ku</a:t>
            </a:r>
            <a:endParaRPr sz="1500" b="1" dirty="0"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 algn="ctr"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4294967295"/>
          </p:nvPr>
        </p:nvSpPr>
        <p:spPr>
          <a:xfrm>
            <a:off x="8594725" y="5454650"/>
            <a:ext cx="549275" cy="39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6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037850" y="415268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solidFill>
                  <a:srgbClr val="033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Policy PhD Program</a:t>
            </a:r>
            <a:endParaRPr dirty="0">
              <a:solidFill>
                <a:srgbClr val="033C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328184" y="54547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24</a:t>
            </a:fld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1762812" y="3632416"/>
            <a:ext cx="5618375" cy="11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" sz="1500" b="1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Dr. Leighton Ku</a:t>
            </a:r>
            <a:endParaRPr sz="1500" b="1" dirty="0"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 algn="ctr"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Professor, Dept. of Health Policy and Management</a:t>
            </a:r>
          </a:p>
          <a:p>
            <a:pPr marL="0" indent="0" algn="ctr"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Director, Center for Health Policy Research</a:t>
            </a:r>
          </a:p>
          <a:p>
            <a:pPr marL="0" indent="0" algn="ctr">
              <a:buNone/>
            </a:pPr>
            <a:r>
              <a:rPr lang="en" sz="1200" b="1" dirty="0">
                <a:latin typeface="Arial" panose="020B0604020202020204" pitchFamily="34" charset="0"/>
                <a:cs typeface="Arial" panose="020B0604020202020204" pitchFamily="34" charset="0"/>
              </a:rPr>
              <a:t>PhD Health Policy Program Director</a:t>
            </a:r>
          </a:p>
          <a:p>
            <a:pPr marL="0" indent="0" algn="ctr">
              <a:buNone/>
            </a:pPr>
            <a:r>
              <a:rPr lang="en" sz="1200" b="1" dirty="0">
                <a:latin typeface="Arial" panose="020B0604020202020204" pitchFamily="34" charset="0"/>
                <a:cs typeface="Arial" panose="020B0604020202020204" pitchFamily="34" charset="0"/>
              </a:rPr>
              <a:t>lku@gwu.edu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eighton Ku">
            <a:extLst>
              <a:ext uri="{FF2B5EF4-FFF2-40B4-BE49-F238E27FC236}">
                <a16:creationId xmlns:a16="http://schemas.microsoft.com/office/drawing/2014/main" id="{462A31FE-8D5C-6D67-5BE8-93381ADA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88" y="1014984"/>
            <a:ext cx="3621024" cy="2414016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2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0221-1D60-4E96-9476-E4B51BBE9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122" y="388828"/>
            <a:ext cx="7068300" cy="528400"/>
          </a:xfrm>
        </p:spPr>
        <p:txBody>
          <a:bodyPr/>
          <a:lstStyle/>
          <a:p>
            <a:r>
              <a:rPr lang="en-US" b="1" dirty="0">
                <a:solidFill>
                  <a:srgbClr val="033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Policy PhD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8A0A-4D12-4E56-8E5B-65EC72109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009" y="1109733"/>
            <a:ext cx="4010369" cy="4063236"/>
          </a:xfrm>
        </p:spPr>
        <p:txBody>
          <a:bodyPr/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research-oriented PhD program in health policy, health economics and health services research.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Dept of Health Policy &amp; Management is #7 rated health policy dept in US, based in Washington DC.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Collaborate with faculty in other depts and schools (e.g., Public Policy, Nursing)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08D8D-AE97-4B98-A984-F992031F860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85750" y="1109733"/>
            <a:ext cx="4186989" cy="4131988"/>
          </a:xfrm>
        </p:spPr>
        <p:txBody>
          <a:bodyPr/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Multidisciplinary program.  Prior Masters or MPH degree.  48 credits.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Typically 2 years of course work, then comprehensive exam, then doctoral candidacy with 2-4 years to complete dissertation.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Publish papers in journals like Health Affairs, Medical Care, AJPH, etc.</a:t>
            </a:r>
          </a:p>
        </p:txBody>
      </p:sp>
    </p:spTree>
    <p:extLst>
      <p:ext uri="{BB962C8B-B14F-4D97-AF65-F5344CB8AC3E}">
        <p14:creationId xmlns:p14="http://schemas.microsoft.com/office/powerpoint/2010/main" val="4105750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0221-1D60-4E96-9476-E4B51BBE9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50" y="223115"/>
            <a:ext cx="7068300" cy="528400"/>
          </a:xfrm>
        </p:spPr>
        <p:txBody>
          <a:bodyPr/>
          <a:lstStyle/>
          <a:p>
            <a:br>
              <a:rPr lang="en-US" b="1" dirty="0">
                <a:solidFill>
                  <a:srgbClr val="033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33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8A0A-4D12-4E56-8E5B-65EC72109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0" y="949477"/>
            <a:ext cx="3728332" cy="4063236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Medicaid </a:t>
            </a: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Underserved Populations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Reform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Law &amp; Regulation</a:t>
            </a:r>
            <a:endParaRPr lang="en-US" sz="22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 Health Policy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Workforce Policy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Economics</a:t>
            </a: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Financing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Cost-effectiveness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 Equity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08D8D-AE97-4B98-A984-F992031F860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0" y="949477"/>
            <a:ext cx="3960108" cy="4131988"/>
          </a:xfrm>
        </p:spPr>
        <p:txBody>
          <a:bodyPr/>
          <a:lstStyle/>
          <a:p>
            <a:pPr marL="101600" indent="0"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Recent Dissertation Topics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Determinants: MCH  Policies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 Use among Medicaid Pregnant Women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Medicaid Expansion Effects on Child &amp; Family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Essays on Economics of Community Health Centers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Citizenship &amp; Health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10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037850" y="308815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b="1" dirty="0">
                <a:solidFill>
                  <a:srgbClr val="033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PhD Graduate</a:t>
            </a:r>
            <a:endParaRPr b="1" dirty="0">
              <a:solidFill>
                <a:srgbClr val="033C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328184" y="54547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27</a:t>
            </a:fld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4249384" y="897744"/>
            <a:ext cx="4353150" cy="441654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2200" b="1" u="sng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Drishti Pillai, PhD, MPH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MPH from Emory. Completed GW dissertation in 2021 on tobacco control policies in Medicaid. 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Worked for an immigrant advocacy/ research organization after graduating.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Currently Director, Immigrant Health Policy, Kaiser Family Foundation, Washington, DC.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llai DRISHTI | Master of Public Health | George Washington University,  D.C. | GW | Department of Health Policy | Research profile">
            <a:extLst>
              <a:ext uri="{FF2B5EF4-FFF2-40B4-BE49-F238E27FC236}">
                <a16:creationId xmlns:a16="http://schemas.microsoft.com/office/drawing/2014/main" id="{E2DECDCD-4435-4B7A-8CD3-0E64921F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48" y="1086280"/>
            <a:ext cx="2969463" cy="307320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037850" y="308815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Perspective</a:t>
            </a:r>
            <a:endParaRPr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328184" y="54547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28</a:t>
            </a:fld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2920799" y="4333001"/>
            <a:ext cx="3302400" cy="11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1500" b="1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Lauren O’Connor</a:t>
            </a:r>
          </a:p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sym typeface="Inter"/>
              </a:rPr>
              <a:t>PhD Student – Epidemiology</a:t>
            </a:r>
            <a:endParaRPr lang="e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B2287202-F9C8-4D74-AB3D-5D5785CC4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73" y="893216"/>
            <a:ext cx="2610853" cy="326356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0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BA0A-47EE-ED2C-0C5C-A4917D65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49" y="437449"/>
            <a:ext cx="7068300" cy="528400"/>
          </a:xfrm>
        </p:spPr>
        <p:txBody>
          <a:bodyPr/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PhD?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1C80B0-F966-5328-94EF-182BA97E9272}"/>
              </a:ext>
            </a:extLst>
          </p:cNvPr>
          <p:cNvCxnSpPr>
            <a:cxnSpLocks/>
          </p:cNvCxnSpPr>
          <p:nvPr/>
        </p:nvCxnSpPr>
        <p:spPr>
          <a:xfrm>
            <a:off x="505326" y="2779293"/>
            <a:ext cx="40666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E351B7-3742-5246-58C6-D26A867AC4E1}"/>
              </a:ext>
            </a:extLst>
          </p:cNvPr>
          <p:cNvCxnSpPr>
            <a:cxnSpLocks/>
          </p:cNvCxnSpPr>
          <p:nvPr/>
        </p:nvCxnSpPr>
        <p:spPr>
          <a:xfrm>
            <a:off x="505326" y="2779293"/>
            <a:ext cx="0" cy="757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E63643-D3F3-AEBA-8340-91C851792A3E}"/>
              </a:ext>
            </a:extLst>
          </p:cNvPr>
          <p:cNvCxnSpPr>
            <a:cxnSpLocks/>
          </p:cNvCxnSpPr>
          <p:nvPr/>
        </p:nvCxnSpPr>
        <p:spPr>
          <a:xfrm>
            <a:off x="1566736" y="2779293"/>
            <a:ext cx="0" cy="757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1E6495-AE90-C4F9-B8B0-8722FDA53F27}"/>
              </a:ext>
            </a:extLst>
          </p:cNvPr>
          <p:cNvCxnSpPr>
            <a:cxnSpLocks/>
          </p:cNvCxnSpPr>
          <p:nvPr/>
        </p:nvCxnSpPr>
        <p:spPr>
          <a:xfrm>
            <a:off x="2439646" y="2767312"/>
            <a:ext cx="0" cy="757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2246DD-D2DD-A687-4515-71691FA4459D}"/>
              </a:ext>
            </a:extLst>
          </p:cNvPr>
          <p:cNvCxnSpPr>
            <a:cxnSpLocks/>
          </p:cNvCxnSpPr>
          <p:nvPr/>
        </p:nvCxnSpPr>
        <p:spPr>
          <a:xfrm>
            <a:off x="3202405" y="2779293"/>
            <a:ext cx="0" cy="757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E7E266-5332-B93A-B13E-3A8A254212F1}"/>
              </a:ext>
            </a:extLst>
          </p:cNvPr>
          <p:cNvCxnSpPr>
            <a:cxnSpLocks/>
          </p:cNvCxnSpPr>
          <p:nvPr/>
        </p:nvCxnSpPr>
        <p:spPr>
          <a:xfrm>
            <a:off x="4572000" y="2779293"/>
            <a:ext cx="0" cy="757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E9EDEDF-2FDC-D91D-220B-24582E5D537C}"/>
              </a:ext>
            </a:extLst>
          </p:cNvPr>
          <p:cNvSpPr txBox="1"/>
          <p:nvPr/>
        </p:nvSpPr>
        <p:spPr>
          <a:xfrm>
            <a:off x="1958383" y="1143513"/>
            <a:ext cx="96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MPH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531A5E-C501-256C-4BCB-C4E2B8821D58}"/>
              </a:ext>
            </a:extLst>
          </p:cNvPr>
          <p:cNvSpPr txBox="1"/>
          <p:nvPr/>
        </p:nvSpPr>
        <p:spPr>
          <a:xfrm>
            <a:off x="-17050" y="3623762"/>
            <a:ext cx="117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Economics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5176C2-73F1-5A30-6406-2384A6EB5BC8}"/>
              </a:ext>
            </a:extLst>
          </p:cNvPr>
          <p:cNvSpPr txBox="1"/>
          <p:nvPr/>
        </p:nvSpPr>
        <p:spPr>
          <a:xfrm>
            <a:off x="1071437" y="3623761"/>
            <a:ext cx="96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Biostats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D45AEF90-05CB-64AB-DFAA-CBAA55600CDB}"/>
              </a:ext>
            </a:extLst>
          </p:cNvPr>
          <p:cNvSpPr txBox="1"/>
          <p:nvPr/>
        </p:nvSpPr>
        <p:spPr>
          <a:xfrm>
            <a:off x="1958383" y="3525301"/>
            <a:ext cx="96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Health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46D6247B-ED1F-9930-64E0-1F7FD13B9BD1}"/>
              </a:ext>
            </a:extLst>
          </p:cNvPr>
          <p:cNvSpPr txBox="1"/>
          <p:nvPr/>
        </p:nvSpPr>
        <p:spPr>
          <a:xfrm>
            <a:off x="2760491" y="3526939"/>
            <a:ext cx="96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Policy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2D09F090-FEFB-2201-8EDE-F83102BF3141}"/>
              </a:ext>
            </a:extLst>
          </p:cNvPr>
          <p:cNvSpPr txBox="1"/>
          <p:nvPr/>
        </p:nvSpPr>
        <p:spPr>
          <a:xfrm>
            <a:off x="3843338" y="3623761"/>
            <a:ext cx="145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Epidemiology</a:t>
            </a:r>
          </a:p>
        </p:txBody>
      </p:sp>
      <p:sp>
        <p:nvSpPr>
          <p:cNvPr id="2054" name="Rectangle 2053">
            <a:extLst>
              <a:ext uri="{FF2B5EF4-FFF2-40B4-BE49-F238E27FC236}">
                <a16:creationId xmlns:a16="http://schemas.microsoft.com/office/drawing/2014/main" id="{F3D5B8E1-8C8F-BC35-8845-77DC2489F702}"/>
              </a:ext>
            </a:extLst>
          </p:cNvPr>
          <p:cNvSpPr/>
          <p:nvPr/>
        </p:nvSpPr>
        <p:spPr>
          <a:xfrm>
            <a:off x="3836069" y="3559955"/>
            <a:ext cx="1474871" cy="506194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CD705554-D9AF-9810-0905-1DAA043FD06A}"/>
              </a:ext>
            </a:extLst>
          </p:cNvPr>
          <p:cNvCxnSpPr>
            <a:cxnSpLocks/>
          </p:cNvCxnSpPr>
          <p:nvPr/>
        </p:nvCxnSpPr>
        <p:spPr>
          <a:xfrm flipV="1">
            <a:off x="5298908" y="1666733"/>
            <a:ext cx="541175" cy="1905254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460D8C72-B9AF-680C-148D-2CC6037B45A1}"/>
              </a:ext>
            </a:extLst>
          </p:cNvPr>
          <p:cNvCxnSpPr>
            <a:cxnSpLocks/>
          </p:cNvCxnSpPr>
          <p:nvPr/>
        </p:nvCxnSpPr>
        <p:spPr>
          <a:xfrm>
            <a:off x="5307932" y="4066149"/>
            <a:ext cx="521871" cy="1095397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Arrow Connector 2060">
            <a:extLst>
              <a:ext uri="{FF2B5EF4-FFF2-40B4-BE49-F238E27FC236}">
                <a16:creationId xmlns:a16="http://schemas.microsoft.com/office/drawing/2014/main" id="{11F0743B-96B8-279B-9F72-C42B8ACE1380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2439646" y="1666733"/>
            <a:ext cx="0" cy="1098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0D48B080-6AAA-82C0-6982-74B780DCC3E6}"/>
              </a:ext>
            </a:extLst>
          </p:cNvPr>
          <p:cNvSpPr/>
          <p:nvPr/>
        </p:nvSpPr>
        <p:spPr>
          <a:xfrm>
            <a:off x="5840083" y="1666733"/>
            <a:ext cx="3171570" cy="34948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DB435D79-C321-C38D-6FF8-363A289CB27B}"/>
              </a:ext>
            </a:extLst>
          </p:cNvPr>
          <p:cNvSpPr txBox="1"/>
          <p:nvPr/>
        </p:nvSpPr>
        <p:spPr>
          <a:xfrm>
            <a:off x="6954631" y="1134796"/>
            <a:ext cx="96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PhD</a:t>
            </a: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5C813EF0-86A4-9D9A-C679-FAFF7A0F6164}"/>
              </a:ext>
            </a:extLst>
          </p:cNvPr>
          <p:cNvSpPr/>
          <p:nvPr/>
        </p:nvSpPr>
        <p:spPr>
          <a:xfrm>
            <a:off x="6004136" y="1777471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Regression Modeling</a:t>
            </a:r>
          </a:p>
        </p:txBody>
      </p:sp>
      <p:sp>
        <p:nvSpPr>
          <p:cNvPr id="2077" name="Rectangle 2076">
            <a:extLst>
              <a:ext uri="{FF2B5EF4-FFF2-40B4-BE49-F238E27FC236}">
                <a16:creationId xmlns:a16="http://schemas.microsoft.com/office/drawing/2014/main" id="{E4052BA2-4BE8-E785-ACCB-2F541665CAC6}"/>
              </a:ext>
            </a:extLst>
          </p:cNvPr>
          <p:cNvSpPr/>
          <p:nvPr/>
        </p:nvSpPr>
        <p:spPr>
          <a:xfrm>
            <a:off x="6003504" y="2202426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Developing Scales</a:t>
            </a:r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210303B4-B8D6-C70F-FD17-B6D1FB21EFAF}"/>
              </a:ext>
            </a:extLst>
          </p:cNvPr>
          <p:cNvSpPr/>
          <p:nvPr/>
        </p:nvSpPr>
        <p:spPr>
          <a:xfrm>
            <a:off x="6004136" y="2595399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Evaluating Confounding</a:t>
            </a:r>
          </a:p>
        </p:txBody>
      </p:sp>
      <p:sp>
        <p:nvSpPr>
          <p:cNvPr id="2079" name="Rectangle 2078">
            <a:extLst>
              <a:ext uri="{FF2B5EF4-FFF2-40B4-BE49-F238E27FC236}">
                <a16:creationId xmlns:a16="http://schemas.microsoft.com/office/drawing/2014/main" id="{DD52B1B8-A29F-2CEA-2970-622C6206245D}"/>
              </a:ext>
            </a:extLst>
          </p:cNvPr>
          <p:cNvSpPr/>
          <p:nvPr/>
        </p:nvSpPr>
        <p:spPr>
          <a:xfrm>
            <a:off x="5995994" y="3012381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Selection Bias &amp; Misclassification</a:t>
            </a:r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133B7031-C20E-1FA2-3F95-BE08CA89A19F}"/>
              </a:ext>
            </a:extLst>
          </p:cNvPr>
          <p:cNvSpPr/>
          <p:nvPr/>
        </p:nvSpPr>
        <p:spPr>
          <a:xfrm>
            <a:off x="5991472" y="3429000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Designing Health Studies</a:t>
            </a:r>
          </a:p>
        </p:txBody>
      </p:sp>
      <p:sp>
        <p:nvSpPr>
          <p:cNvPr id="2081" name="Rectangle 2080">
            <a:extLst>
              <a:ext uri="{FF2B5EF4-FFF2-40B4-BE49-F238E27FC236}">
                <a16:creationId xmlns:a16="http://schemas.microsoft.com/office/drawing/2014/main" id="{E8B56FDA-751D-BA74-3937-EE14821BE8A1}"/>
              </a:ext>
            </a:extLst>
          </p:cNvPr>
          <p:cNvSpPr/>
          <p:nvPr/>
        </p:nvSpPr>
        <p:spPr>
          <a:xfrm>
            <a:off x="6003504" y="3865603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 Selection</a:t>
            </a:r>
          </a:p>
        </p:txBody>
      </p: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4B44FCC5-602F-8377-9969-E656420444EA}"/>
              </a:ext>
            </a:extLst>
          </p:cNvPr>
          <p:cNvSpPr/>
          <p:nvPr/>
        </p:nvSpPr>
        <p:spPr>
          <a:xfrm>
            <a:off x="6003504" y="4292183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Non-Parametric Tests</a:t>
            </a:r>
          </a:p>
        </p:txBody>
      </p:sp>
      <p:sp>
        <p:nvSpPr>
          <p:cNvPr id="2083" name="Rectangle 2082">
            <a:extLst>
              <a:ext uri="{FF2B5EF4-FFF2-40B4-BE49-F238E27FC236}">
                <a16:creationId xmlns:a16="http://schemas.microsoft.com/office/drawing/2014/main" id="{F5E13B13-30E8-23DC-BB4D-CD0409F61160}"/>
              </a:ext>
            </a:extLst>
          </p:cNvPr>
          <p:cNvSpPr/>
          <p:nvPr/>
        </p:nvSpPr>
        <p:spPr>
          <a:xfrm>
            <a:off x="6003504" y="4718763"/>
            <a:ext cx="2863516" cy="291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for Effect Modification</a:t>
            </a:r>
          </a:p>
        </p:txBody>
      </p:sp>
      <p:pic>
        <p:nvPicPr>
          <p:cNvPr id="2086" name="Graphic 2085" descr="Magnifying glass with solid fill">
            <a:extLst>
              <a:ext uri="{FF2B5EF4-FFF2-40B4-BE49-F238E27FC236}">
                <a16:creationId xmlns:a16="http://schemas.microsoft.com/office/drawing/2014/main" id="{19950FD6-30D8-4D10-21AE-197969B11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4894" y="4131204"/>
            <a:ext cx="923068" cy="9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3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66" grpId="0" animBg="1"/>
      <p:bldP spid="2069" grpId="0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037850" y="242579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328184" y="54547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3</a:t>
            </a:fld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800991" y="3854129"/>
            <a:ext cx="3567252" cy="11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" sz="1500" b="1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Dr. </a:t>
            </a:r>
            <a:r>
              <a:rPr lang="en" sz="1500" b="1" dirty="0" err="1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Lorien</a:t>
            </a:r>
            <a:r>
              <a:rPr lang="en" sz="1500" b="1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 </a:t>
            </a:r>
            <a:r>
              <a:rPr lang="en" sz="1500" b="1" dirty="0" err="1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Abroms</a:t>
            </a:r>
            <a:endParaRPr sz="1500" b="1" dirty="0"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 algn="ctr">
              <a:buNone/>
            </a:pPr>
            <a:r>
              <a:rPr lang="en" sz="1500" b="1" dirty="0">
                <a:latin typeface="Arial" panose="020B0604020202020204" pitchFamily="34" charset="0"/>
                <a:cs typeface="Arial" panose="020B0604020202020204" pitchFamily="34" charset="0"/>
              </a:rPr>
              <a:t>Associate Dean for PhD/MS Programs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" sz="1500" b="1" dirty="0">
                <a:latin typeface="Arial" panose="020B0604020202020204" pitchFamily="34" charset="0"/>
                <a:cs typeface="Arial" panose="020B0604020202020204" pitchFamily="34" charset="0"/>
              </a:rPr>
              <a:t>Professor of Prevention and Community Health</a:t>
            </a:r>
          </a:p>
          <a:p>
            <a:pPr marL="0" indent="0" algn="ctr">
              <a:buNone/>
            </a:pPr>
            <a:r>
              <a:rPr lang="en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Lorien@gwu.edu</a:t>
            </a:r>
            <a:endParaRPr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 r="16998"/>
          <a:stretch/>
        </p:blipFill>
        <p:spPr>
          <a:xfrm>
            <a:off x="1534905" y="913266"/>
            <a:ext cx="2099425" cy="266647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74;p14">
            <a:extLst>
              <a:ext uri="{FF2B5EF4-FFF2-40B4-BE49-F238E27FC236}">
                <a16:creationId xmlns:a16="http://schemas.microsoft.com/office/drawing/2014/main" id="{065EE60F-9160-1B03-96DF-FBBB4971EE1C}"/>
              </a:ext>
            </a:extLst>
          </p:cNvPr>
          <p:cNvSpPr txBox="1">
            <a:spLocks/>
          </p:cNvSpPr>
          <p:nvPr/>
        </p:nvSpPr>
        <p:spPr>
          <a:xfrm>
            <a:off x="4803752" y="3995396"/>
            <a:ext cx="3682500" cy="11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defTabSz="342900" rtl="0" fontAlgn="base">
              <a:spcBef>
                <a:spcPts val="600"/>
              </a:spcBef>
              <a:spcAft>
                <a:spcPts val="0"/>
              </a:spcAft>
              <a:buSzPts val="2000"/>
              <a:buFont typeface="Arial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14400" lvl="1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lvl="2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lvl="3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86000" lvl="4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43200" lvl="5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 charset="0"/>
              <a:buNone/>
            </a:pPr>
            <a:r>
              <a:rPr lang="en-US" sz="1500" b="1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Dr. Adnan </a:t>
            </a:r>
            <a:r>
              <a:rPr lang="en-US" sz="1500" b="1" dirty="0" err="1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Hyder</a:t>
            </a:r>
            <a:endParaRPr lang="en-US" sz="1500" b="1" dirty="0"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 algn="ctr">
              <a:buClr>
                <a:schemeClr val="dk1"/>
              </a:buClr>
              <a:buSzPts val="1100"/>
              <a:buFont typeface="Arial" charset="0"/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Senior Associate Dean for Research</a:t>
            </a:r>
          </a:p>
          <a:p>
            <a:pPr marL="0" indent="0" algn="ctr">
              <a:buClr>
                <a:schemeClr val="dk1"/>
              </a:buClr>
              <a:buSzPts val="1100"/>
              <a:buFont typeface="Arial" charset="0"/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Professor of Global Health </a:t>
            </a:r>
          </a:p>
          <a:p>
            <a:pPr marL="0" indent="0" algn="ctr">
              <a:buClr>
                <a:schemeClr val="dk1"/>
              </a:buClr>
              <a:buSzPts val="1100"/>
              <a:buFont typeface="Arial" charset="0"/>
              <a:buNone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77;p14">
            <a:extLst>
              <a:ext uri="{FF2B5EF4-FFF2-40B4-BE49-F238E27FC236}">
                <a16:creationId xmlns:a16="http://schemas.microsoft.com/office/drawing/2014/main" id="{C5CF9F28-3805-ECC8-5215-B301249A05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832"/>
          <a:stretch/>
        </p:blipFill>
        <p:spPr>
          <a:xfrm>
            <a:off x="5499397" y="913266"/>
            <a:ext cx="2099425" cy="27636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5586F84-BD32-3C8C-D3E3-AB4EB130DD2E}"/>
              </a:ext>
            </a:extLst>
          </p:cNvPr>
          <p:cNvSpPr txBox="1">
            <a:spLocks/>
          </p:cNvSpPr>
          <p:nvPr/>
        </p:nvSpPr>
        <p:spPr>
          <a:xfrm>
            <a:off x="2979312" y="5770719"/>
            <a:ext cx="4686266" cy="175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defTabSz="342900" rtl="0" fontAlgn="base">
              <a:spcBef>
                <a:spcPts val="600"/>
              </a:spcBef>
              <a:spcAft>
                <a:spcPts val="0"/>
              </a:spcAft>
              <a:buSzPts val="2000"/>
              <a:buFont typeface="Arial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14400" lvl="1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lvl="2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lvl="3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286000" lvl="4" indent="-355600" algn="l" defTabSz="342900" rtl="0" fontAlgn="base">
              <a:spcBef>
                <a:spcPts val="0"/>
              </a:spcBef>
              <a:spcAft>
                <a:spcPts val="0"/>
              </a:spcAft>
              <a:buSzPts val="2000"/>
              <a:buFont typeface="Arial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743200" lvl="5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5560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buNone/>
            </a:pPr>
            <a:r>
              <a:rPr lang="en-US" b="1" dirty="0">
                <a:solidFill>
                  <a:srgbClr val="FFC72C"/>
                </a:solidFill>
                <a:latin typeface="Montserrat"/>
                <a:ea typeface="Montserrat"/>
                <a:cs typeface="Montserrat"/>
                <a:sym typeface="Montserrat"/>
              </a:rPr>
              <a:t>Office of PhD/MS Programs</a:t>
            </a:r>
            <a:endParaRPr lang="en-US" dirty="0">
              <a:solidFill>
                <a:srgbClr val="FFC72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BFDFF0-7D90-F632-62D5-FD8DFE46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90" y="356260"/>
            <a:ext cx="7756263" cy="938150"/>
          </a:xfrm>
        </p:spPr>
        <p:txBody>
          <a:bodyPr/>
          <a:lstStyle/>
          <a:p>
            <a:r>
              <a:rPr lang="en-US" sz="3000" dirty="0">
                <a:solidFill>
                  <a:schemeClr val="tx2"/>
                </a:solidFill>
              </a:rPr>
              <a:t>Life of a PhD Student (The Fun Part!)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2AA404B-FC3D-0DE1-B411-4AA6581588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0849" y="1548477"/>
            <a:ext cx="3803904" cy="3434474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You will learn a LOT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A wide range of research, teaching, and writing opportunities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More time to know faculty and students 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More career prospects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Independence in research 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All that hard work is fulfilling – especially when it improves public health 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359352BF-C5F3-8A57-5A7E-F9BD58EC39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4598" y="1294410"/>
            <a:ext cx="3803904" cy="39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48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BFDFF0-7D90-F632-62D5-FD8DFE46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5" y="457513"/>
            <a:ext cx="8987589" cy="938150"/>
          </a:xfrm>
        </p:spPr>
        <p:txBody>
          <a:bodyPr/>
          <a:lstStyle/>
          <a:p>
            <a:r>
              <a:rPr lang="en-US" sz="3000" dirty="0">
                <a:solidFill>
                  <a:schemeClr val="tx2"/>
                </a:solidFill>
              </a:rPr>
              <a:t>Life of a PhD Student (The Not-so-Fun Part)</a:t>
            </a:r>
          </a:p>
        </p:txBody>
      </p:sp>
      <p:pic>
        <p:nvPicPr>
          <p:cNvPr id="1026" name="Picture 2" descr="Top 18 PHD Comics of 2018">
            <a:extLst>
              <a:ext uri="{FF2B5EF4-FFF2-40B4-BE49-F238E27FC236}">
                <a16:creationId xmlns:a16="http://schemas.microsoft.com/office/drawing/2014/main" id="{DBE92C7B-9207-D2B5-EC2F-81B6E2C92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3" y="3429000"/>
            <a:ext cx="3899658" cy="197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CA1F44-454A-D88A-66C8-C9DB27E392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3701" y="1340611"/>
            <a:ext cx="3803904" cy="1744579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 LOT of work – PhD students do not really have “days off”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Imposter Syndrome and burn out is real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PhD takes a lot of time and progress is slow</a:t>
            </a:r>
          </a:p>
          <a:p>
            <a:r>
              <a:rPr lang="en-US" dirty="0">
                <a:solidFill>
                  <a:schemeClr val="tx1"/>
                </a:solidFill>
              </a:rPr>
              <a:t>No full-time salary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148A85-A33F-A420-E5BA-76E31835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9" y="1458805"/>
            <a:ext cx="4280660" cy="18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7D15440-F32E-DD40-CA84-9D054558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06" y="3085190"/>
            <a:ext cx="3465094" cy="2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2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6104-893B-9EFF-ED50-093E8F49B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2">
                    <a:lumMod val="50000"/>
                  </a:schemeClr>
                </a:solidFill>
              </a:rPr>
              <a:t>So I convinced you to pursue a PhD, now what?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283177-FC76-5778-BA54-1C25F349C2F3}"/>
              </a:ext>
            </a:extLst>
          </p:cNvPr>
          <p:cNvSpPr/>
          <p:nvPr/>
        </p:nvSpPr>
        <p:spPr>
          <a:xfrm>
            <a:off x="1773375" y="2021305"/>
            <a:ext cx="6674187" cy="750609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Make a list of potential programs – research, faculty, geography,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stipends, coursework.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833FAD-2018-B503-2BAB-2224DB675A12}"/>
              </a:ext>
            </a:extLst>
          </p:cNvPr>
          <p:cNvSpPr/>
          <p:nvPr/>
        </p:nvSpPr>
        <p:spPr>
          <a:xfrm>
            <a:off x="1773374" y="3159427"/>
            <a:ext cx="6674187" cy="750609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Pick at least 3 faculty from each program whose research you’re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interested 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DBE3E-6FC2-5B4E-E1EC-24E9AC2F94A6}"/>
              </a:ext>
            </a:extLst>
          </p:cNvPr>
          <p:cNvSpPr/>
          <p:nvPr/>
        </p:nvSpPr>
        <p:spPr>
          <a:xfrm>
            <a:off x="1773374" y="4255168"/>
            <a:ext cx="6674187" cy="750609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Reach out to those professors and ask them LOTS of questions –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mention them in your application.</a:t>
            </a:r>
          </a:p>
        </p:txBody>
      </p:sp>
      <p:pic>
        <p:nvPicPr>
          <p:cNvPr id="11" name="Graphic 10" descr="Chat with solid fill">
            <a:extLst>
              <a:ext uri="{FF2B5EF4-FFF2-40B4-BE49-F238E27FC236}">
                <a16:creationId xmlns:a16="http://schemas.microsoft.com/office/drawing/2014/main" id="{0A19F47B-637A-3A3E-1BA4-544E06E8F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560" y="4173272"/>
            <a:ext cx="914400" cy="914400"/>
          </a:xfrm>
          <a:prstGeom prst="rect">
            <a:avLst/>
          </a:prstGeom>
        </p:spPr>
      </p:pic>
      <p:pic>
        <p:nvPicPr>
          <p:cNvPr id="13" name="Graphic 12" descr="List with solid fill">
            <a:extLst>
              <a:ext uri="{FF2B5EF4-FFF2-40B4-BE49-F238E27FC236}">
                <a16:creationId xmlns:a16="http://schemas.microsoft.com/office/drawing/2014/main" id="{1B831FB4-93FC-CF0A-AD8C-A4FBFD8C4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490" y="3119026"/>
            <a:ext cx="914400" cy="914400"/>
          </a:xfrm>
          <a:prstGeom prst="rect">
            <a:avLst/>
          </a:prstGeom>
        </p:spPr>
      </p:pic>
      <p:pic>
        <p:nvPicPr>
          <p:cNvPr id="15" name="Graphic 14" descr="Treasure Map with solid fill">
            <a:extLst>
              <a:ext uri="{FF2B5EF4-FFF2-40B4-BE49-F238E27FC236}">
                <a16:creationId xmlns:a16="http://schemas.microsoft.com/office/drawing/2014/main" id="{A53A5B01-C9A3-EDB5-9DDC-CFF1F41B3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490" y="1939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67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037850" y="415268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Admissions</a:t>
            </a:r>
            <a:endParaRPr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328184" y="54547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33</a:t>
            </a:fld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2920800" y="4055067"/>
            <a:ext cx="3302400" cy="11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1500" b="1" dirty="0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Tricia </a:t>
            </a:r>
            <a:r>
              <a:rPr lang="en-US" sz="1500" b="1" dirty="0" err="1"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Realbuto</a:t>
            </a:r>
            <a:endParaRPr sz="1500" b="1" dirty="0">
              <a:latin typeface="Arial" panose="020B0604020202020204" pitchFamily="34" charset="0"/>
              <a:ea typeface="Inter"/>
              <a:cs typeface="Arial" panose="020B0604020202020204" pitchFamily="34" charset="0"/>
              <a:sym typeface="Inter"/>
            </a:endParaRPr>
          </a:p>
          <a:p>
            <a:pPr marL="0" indent="0" algn="ctr">
              <a:buNone/>
            </a:pPr>
            <a:r>
              <a:rPr lang="en" sz="1500" b="1" dirty="0">
                <a:latin typeface="Arial" panose="020B0604020202020204" pitchFamily="34" charset="0"/>
                <a:cs typeface="Arial" panose="020B0604020202020204" pitchFamily="34" charset="0"/>
              </a:rPr>
              <a:t>Assistant Director of Admissions</a:t>
            </a:r>
          </a:p>
          <a:p>
            <a:pPr marL="0" indent="0" algn="ctr"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trealbuto@gwu.edu</a:t>
            </a:r>
          </a:p>
          <a:p>
            <a:pPr marL="0" indent="0" algn="ctr">
              <a:buNone/>
            </a:pPr>
            <a:endParaRPr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dk1"/>
              </a:buClr>
              <a:buSzPts val="1100"/>
              <a:buNone/>
            </a:pP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112;p29">
            <a:extLst>
              <a:ext uri="{FF2B5EF4-FFF2-40B4-BE49-F238E27FC236}">
                <a16:creationId xmlns:a16="http://schemas.microsoft.com/office/drawing/2014/main" id="{DC38FDD2-FF15-8EC1-20C2-3678958283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133"/>
          <a:stretch/>
        </p:blipFill>
        <p:spPr>
          <a:xfrm>
            <a:off x="3102595" y="992220"/>
            <a:ext cx="2938810" cy="288219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4269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19f492c75_0_0"/>
          <p:cNvSpPr txBox="1">
            <a:spLocks noGrp="1"/>
          </p:cNvSpPr>
          <p:nvPr>
            <p:ph type="title"/>
          </p:nvPr>
        </p:nvSpPr>
        <p:spPr>
          <a:xfrm>
            <a:off x="660790" y="590956"/>
            <a:ext cx="7756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1" dirty="0">
                <a:solidFill>
                  <a:srgbClr val="244061"/>
                </a:solidFill>
              </a:rPr>
              <a:t>Application Process</a:t>
            </a:r>
            <a:endParaRPr dirty="0"/>
          </a:p>
        </p:txBody>
      </p:sp>
      <p:sp>
        <p:nvSpPr>
          <p:cNvPr id="118" name="Google Shape;118;g2519f492c75_0_0"/>
          <p:cNvSpPr txBox="1">
            <a:spLocks noGrp="1"/>
          </p:cNvSpPr>
          <p:nvPr>
            <p:ph type="body" idx="1"/>
          </p:nvPr>
        </p:nvSpPr>
        <p:spPr>
          <a:xfrm>
            <a:off x="456050" y="1404951"/>
            <a:ext cx="8339400" cy="3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</a:pPr>
            <a:r>
              <a:rPr lang="en-US" dirty="0"/>
              <a:t>The application portal [sophas.org] will open in mid/ late August 2023 for the Fall 2024 entry term</a:t>
            </a:r>
            <a:endParaRPr dirty="0"/>
          </a:p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All application materials must be sent directly to SOPHAS. Materials include:</a:t>
            </a:r>
            <a:endParaRPr dirty="0"/>
          </a:p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Official transcripts </a:t>
            </a:r>
            <a:endParaRPr dirty="0"/>
          </a:p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Official and valid GRE </a:t>
            </a:r>
            <a:endParaRPr dirty="0"/>
          </a:p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Three Letters of Recommendations</a:t>
            </a:r>
            <a:endParaRPr dirty="0"/>
          </a:p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Statement of Purpose</a:t>
            </a:r>
            <a:endParaRPr dirty="0"/>
          </a:p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Resume or CV</a:t>
            </a:r>
            <a:endParaRPr dirty="0"/>
          </a:p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Language proficiency scores*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257175" lvl="0" indent="-104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dirty="0"/>
          </a:p>
          <a:p>
            <a:pPr marL="257175" lvl="0" indent="-104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dirty="0"/>
          </a:p>
        </p:txBody>
      </p:sp>
      <p:pic>
        <p:nvPicPr>
          <p:cNvPr id="119" name="Google Shape;119;g2519f492c7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0358" y="3163450"/>
            <a:ext cx="1466640" cy="18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519f492c75_0_5"/>
          <p:cNvSpPr txBox="1">
            <a:spLocks noGrp="1"/>
          </p:cNvSpPr>
          <p:nvPr>
            <p:ph type="title"/>
          </p:nvPr>
        </p:nvSpPr>
        <p:spPr>
          <a:xfrm>
            <a:off x="660790" y="590956"/>
            <a:ext cx="7756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1" dirty="0">
                <a:solidFill>
                  <a:srgbClr val="244061"/>
                </a:solidFill>
              </a:rPr>
              <a:t>Application Deadlines</a:t>
            </a:r>
            <a:endParaRPr dirty="0"/>
          </a:p>
        </p:txBody>
      </p:sp>
      <p:sp>
        <p:nvSpPr>
          <p:cNvPr id="125" name="Google Shape;125;g2519f492c75_0_5"/>
          <p:cNvSpPr txBox="1">
            <a:spLocks noGrp="1"/>
          </p:cNvSpPr>
          <p:nvPr>
            <p:ph type="body" idx="1"/>
          </p:nvPr>
        </p:nvSpPr>
        <p:spPr>
          <a:xfrm>
            <a:off x="456050" y="1404951"/>
            <a:ext cx="8339400" cy="3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SOPHAS application will open mid-to-late August of 2023.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Doctoral applications </a:t>
            </a:r>
            <a:r>
              <a:rPr lang="en-US" b="1" dirty="0"/>
              <a:t>must</a:t>
            </a:r>
            <a:r>
              <a:rPr lang="en-US" dirty="0"/>
              <a:t> be submitted by Friday, December 1st.</a:t>
            </a:r>
            <a:endParaRPr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Decisions will be released in February -</a:t>
            </a:r>
            <a:br>
              <a:rPr lang="en-US" dirty="0"/>
            </a:br>
            <a:r>
              <a:rPr lang="en-US" dirty="0"/>
              <a:t>March 2024.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6" name="Google Shape;126;g2519f492c75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525" y="3301951"/>
            <a:ext cx="1754950" cy="17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1" dirty="0">
                <a:solidFill>
                  <a:srgbClr val="244061"/>
                </a:solidFill>
              </a:rPr>
              <a:t>Connect with us</a:t>
            </a:r>
            <a:endParaRPr dirty="0"/>
          </a:p>
        </p:txBody>
      </p:sp>
      <p:sp>
        <p:nvSpPr>
          <p:cNvPr id="132" name="Google Shape;132;p31"/>
          <p:cNvSpPr txBox="1">
            <a:spLocks noGrp="1"/>
          </p:cNvSpPr>
          <p:nvPr>
            <p:ph type="body" idx="1"/>
          </p:nvPr>
        </p:nvSpPr>
        <p:spPr>
          <a:xfrm>
            <a:off x="698550" y="1792876"/>
            <a:ext cx="8166000" cy="3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 dirty="0"/>
              <a:t>Virtual Admissions Presentations – offered virtually throughout the year</a:t>
            </a:r>
            <a:endParaRPr dirty="0"/>
          </a:p>
          <a:p>
            <a:pPr marL="2571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Individual appointments via zoom, phone or in-person Monday through Friday </a:t>
            </a:r>
            <a:endParaRPr dirty="0"/>
          </a:p>
          <a:p>
            <a:pPr marL="2571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n-US" dirty="0"/>
              <a:t>Questions?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gwsphadmit@gwu.edu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dirty="0"/>
          </a:p>
          <a:p>
            <a:pPr marL="257175" lvl="0" indent="-104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753EE-24F3-0DC0-D260-188A9069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Office of PhD/MS</a:t>
            </a:r>
          </a:p>
        </p:txBody>
      </p:sp>
      <p:pic>
        <p:nvPicPr>
          <p:cNvPr id="1026" name="Picture 2" descr="Free Twitter Logo SVG, PNG Icon, Symbol. Download Image.">
            <a:hlinkClick r:id="rId2"/>
            <a:extLst>
              <a:ext uri="{FF2B5EF4-FFF2-40B4-BE49-F238E27FC236}">
                <a16:creationId xmlns:a16="http://schemas.microsoft.com/office/drawing/2014/main" id="{BEE0BBA1-5EC3-8B04-2AE6-2ACFED300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4" y="4777118"/>
            <a:ext cx="627959" cy="6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AC4B0F-5937-8DFD-55A9-EB11C5A08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8" y="1861441"/>
            <a:ext cx="7745505" cy="1673611"/>
          </a:xfrm>
        </p:spPr>
        <p:txBody>
          <a:bodyPr/>
          <a:lstStyle/>
          <a:p>
            <a:r>
              <a:rPr lang="en-US" dirty="0">
                <a:hlinkClick r:id="rId4"/>
              </a:rPr>
              <a:t>OfficePhDMS@gwu.edu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GW Public Health Doctoral Programs</a:t>
            </a:r>
            <a:endParaRPr lang="en-US" dirty="0"/>
          </a:p>
          <a:p>
            <a:endParaRPr lang="en-US" dirty="0"/>
          </a:p>
        </p:txBody>
      </p:sp>
      <p:pic>
        <p:nvPicPr>
          <p:cNvPr id="1030" name="Picture 6" descr="Facebook Logo and symbol, meaning, history, PNG, brand">
            <a:hlinkClick r:id="rId6"/>
            <a:extLst>
              <a:ext uri="{FF2B5EF4-FFF2-40B4-BE49-F238E27FC236}">
                <a16:creationId xmlns:a16="http://schemas.microsoft.com/office/drawing/2014/main" id="{3800D37C-757E-8E21-73AB-9ABEB9022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8" y="4149160"/>
            <a:ext cx="1004733" cy="62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62F31-72B3-E181-8463-CA74233ABB35}"/>
              </a:ext>
            </a:extLst>
          </p:cNvPr>
          <p:cNvSpPr txBox="1"/>
          <p:nvPr/>
        </p:nvSpPr>
        <p:spPr>
          <a:xfrm>
            <a:off x="829989" y="3772087"/>
            <a:ext cx="3310781" cy="3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Follow us 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2BF6A-E776-1609-BDF6-7381B8F7AE66}"/>
              </a:ext>
            </a:extLst>
          </p:cNvPr>
          <p:cNvSpPr txBox="1"/>
          <p:nvPr/>
        </p:nvSpPr>
        <p:spPr>
          <a:xfrm>
            <a:off x="1703981" y="4278473"/>
            <a:ext cx="570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https://www.facebook.com/GWSPHOfficePhDMS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D108B-7BFB-E39C-2132-CEDC8C274D87}"/>
              </a:ext>
            </a:extLst>
          </p:cNvPr>
          <p:cNvSpPr txBox="1"/>
          <p:nvPr/>
        </p:nvSpPr>
        <p:spPr>
          <a:xfrm>
            <a:off x="1703979" y="4902006"/>
            <a:ext cx="432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https://twitter.com/GWSPHPhDMS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40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892491-70D4-DB23-7396-2A889C7EEDFC}"/>
              </a:ext>
            </a:extLst>
          </p:cNvPr>
          <p:cNvSpPr txBox="1"/>
          <p:nvPr/>
        </p:nvSpPr>
        <p:spPr>
          <a:xfrm>
            <a:off x="354428" y="1041116"/>
            <a:ext cx="276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1) Health Data Science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44C0E-CDFD-EB97-3F74-074C0396716D}"/>
              </a:ext>
            </a:extLst>
          </p:cNvPr>
          <p:cNvSpPr txBox="1"/>
          <p:nvPr/>
        </p:nvSpPr>
        <p:spPr>
          <a:xfrm>
            <a:off x="354428" y="3131874"/>
            <a:ext cx="3638747" cy="36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2) Global Public Health Sciences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F12FA-1FFB-8410-16AE-81EC8F031305}"/>
              </a:ext>
            </a:extLst>
          </p:cNvPr>
          <p:cNvSpPr txBox="1"/>
          <p:nvPr/>
        </p:nvSpPr>
        <p:spPr>
          <a:xfrm>
            <a:off x="4582740" y="3131874"/>
            <a:ext cx="407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3) Social and Behavioral Sciences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36A808-6DD9-31BC-78DC-F4BB59431245}"/>
              </a:ext>
            </a:extLst>
          </p:cNvPr>
          <p:cNvGraphicFramePr/>
          <p:nvPr/>
        </p:nvGraphicFramePr>
        <p:xfrm>
          <a:off x="485090" y="1323362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048C80C-EDD6-E30C-D0A1-FAA1423AA677}"/>
              </a:ext>
            </a:extLst>
          </p:cNvPr>
          <p:cNvGraphicFramePr/>
          <p:nvPr/>
        </p:nvGraphicFramePr>
        <p:xfrm>
          <a:off x="3109188" y="1410448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FE3B89C-063D-E43E-8D35-724B55D45BBB}"/>
              </a:ext>
            </a:extLst>
          </p:cNvPr>
          <p:cNvGraphicFramePr/>
          <p:nvPr/>
        </p:nvGraphicFramePr>
        <p:xfrm>
          <a:off x="5779236" y="1410448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25D5EDE8-8157-BA6C-4079-3ACE7DB9BC9A}"/>
              </a:ext>
            </a:extLst>
          </p:cNvPr>
          <p:cNvGraphicFramePr/>
          <p:nvPr/>
        </p:nvGraphicFramePr>
        <p:xfrm>
          <a:off x="485090" y="3395824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66333C5-330F-21DC-265E-A849519AC17A}"/>
              </a:ext>
            </a:extLst>
          </p:cNvPr>
          <p:cNvGraphicFramePr/>
          <p:nvPr/>
        </p:nvGraphicFramePr>
        <p:xfrm>
          <a:off x="4892511" y="3398181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21" name="Title 2">
            <a:extLst>
              <a:ext uri="{FF2B5EF4-FFF2-40B4-BE49-F238E27FC236}">
                <a16:creationId xmlns:a16="http://schemas.microsoft.com/office/drawing/2014/main" id="{3ABB2121-FF97-800D-1E17-907AA6583283}"/>
              </a:ext>
            </a:extLst>
          </p:cNvPr>
          <p:cNvSpPr txBox="1">
            <a:spLocks/>
          </p:cNvSpPr>
          <p:nvPr/>
        </p:nvSpPr>
        <p:spPr>
          <a:xfrm>
            <a:off x="485090" y="139969"/>
            <a:ext cx="8310118" cy="617621"/>
          </a:xfrm>
          <a:prstGeom prst="rect">
            <a:avLst/>
          </a:prstGeom>
        </p:spPr>
        <p:txBody>
          <a:bodyPr/>
          <a:lstStyle>
            <a:lvl1pPr algn="l" defTabSz="342900" rtl="0" fontAlgn="base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GWSPH PhD Programs &amp; Program Directors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26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DDDD6B-B722-70F2-8108-C933C1E0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90" y="139969"/>
            <a:ext cx="8310118" cy="61762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GWSPH PhD Programs &amp; Program Directors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CE881A2-03E5-B2BC-BA76-E9F77F848B6B}"/>
              </a:ext>
            </a:extLst>
          </p:cNvPr>
          <p:cNvGraphicFramePr/>
          <p:nvPr/>
        </p:nvGraphicFramePr>
        <p:xfrm>
          <a:off x="230954" y="1505051"/>
          <a:ext cx="2672501" cy="1630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DDF5030-C87B-2933-BDBC-2DB215C6583C}"/>
              </a:ext>
            </a:extLst>
          </p:cNvPr>
          <p:cNvSpPr txBox="1"/>
          <p:nvPr/>
        </p:nvSpPr>
        <p:spPr>
          <a:xfrm>
            <a:off x="278089" y="1041148"/>
            <a:ext cx="457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4) Environmental &amp; Occupational Health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B12FF-5E5F-EB22-04AC-8A3FE4866BFF}"/>
              </a:ext>
            </a:extLst>
          </p:cNvPr>
          <p:cNvSpPr txBox="1"/>
          <p:nvPr/>
        </p:nvSpPr>
        <p:spPr>
          <a:xfrm>
            <a:off x="5481222" y="1041148"/>
            <a:ext cx="208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5) Epidemiology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0CBE8-287A-A6A4-B529-ED9B6E55EA62}"/>
              </a:ext>
            </a:extLst>
          </p:cNvPr>
          <p:cNvSpPr txBox="1"/>
          <p:nvPr/>
        </p:nvSpPr>
        <p:spPr>
          <a:xfrm>
            <a:off x="5481223" y="3080904"/>
            <a:ext cx="262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7) Exercise Physiology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&amp; Applied Nutrition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86956-B92D-DE29-7E29-96D6BF36F37A}"/>
              </a:ext>
            </a:extLst>
          </p:cNvPr>
          <p:cNvSpPr txBox="1"/>
          <p:nvPr/>
        </p:nvSpPr>
        <p:spPr>
          <a:xfrm>
            <a:off x="278075" y="3127455"/>
            <a:ext cx="185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6) Health Policy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3CB3A62-185F-8BD7-964C-E2ABF68CFECC}"/>
              </a:ext>
            </a:extLst>
          </p:cNvPr>
          <p:cNvGraphicFramePr/>
          <p:nvPr/>
        </p:nvGraphicFramePr>
        <p:xfrm>
          <a:off x="2672254" y="1499823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C7BCBE7-22E9-C551-A493-EBD019D165B2}"/>
              </a:ext>
            </a:extLst>
          </p:cNvPr>
          <p:cNvGraphicFramePr/>
          <p:nvPr/>
        </p:nvGraphicFramePr>
        <p:xfrm>
          <a:off x="5481223" y="1408793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9C9AADD-245F-D7D8-82B0-F651A68E852D}"/>
              </a:ext>
            </a:extLst>
          </p:cNvPr>
          <p:cNvGraphicFramePr/>
          <p:nvPr/>
        </p:nvGraphicFramePr>
        <p:xfrm>
          <a:off x="5483033" y="3558534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4AEAD5A-CF6B-0FA5-0237-6B038441CB8C}"/>
              </a:ext>
            </a:extLst>
          </p:cNvPr>
          <p:cNvGraphicFramePr/>
          <p:nvPr/>
        </p:nvGraphicFramePr>
        <p:xfrm>
          <a:off x="278075" y="3503682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597AFE7-57CC-7644-C40F-52E2A57D8824}"/>
              </a:ext>
            </a:extLst>
          </p:cNvPr>
          <p:cNvGraphicFramePr/>
          <p:nvPr/>
        </p:nvGraphicFramePr>
        <p:xfrm>
          <a:off x="2475162" y="3503682"/>
          <a:ext cx="2670048" cy="162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</p:spTree>
    <p:extLst>
      <p:ext uri="{BB962C8B-B14F-4D97-AF65-F5344CB8AC3E}">
        <p14:creationId xmlns:p14="http://schemas.microsoft.com/office/powerpoint/2010/main" val="322112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ctrTitle" idx="4294967295"/>
          </p:nvPr>
        </p:nvSpPr>
        <p:spPr>
          <a:xfrm>
            <a:off x="1037875" y="1056250"/>
            <a:ext cx="7481100" cy="469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5400" dirty="0">
                <a:latin typeface="Arial" panose="020B0604020202020204" pitchFamily="34" charset="0"/>
                <a:cs typeface="Arial" panose="020B0604020202020204" pitchFamily="34" charset="0"/>
              </a:rPr>
              <a:t>Overview of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PhD Programs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328184" y="54547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72EA-8577-4520-860C-85060C3C7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795" y="1967182"/>
            <a:ext cx="6268124" cy="2305339"/>
          </a:xfrm>
        </p:spPr>
        <p:txBody>
          <a:bodyPr/>
          <a:lstStyle/>
          <a:p>
            <a:r>
              <a:rPr lang="en-US" sz="6600" dirty="0"/>
              <a:t>Questions &amp; Discussion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1FA89C-02A9-4FBB-BB4D-9A9BA4AA88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F2F990-DDD6-4058-B314-0D2BD5BE4B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04F299-F605-4D6D-967D-75CB7D5422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4854448-3599-4108-85C4-9356EA7010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8CF9A-21F4-A2D4-6E88-CB7C5A37A1B1}"/>
              </a:ext>
            </a:extLst>
          </p:cNvPr>
          <p:cNvSpPr txBox="1"/>
          <p:nvPr/>
        </p:nvSpPr>
        <p:spPr>
          <a:xfrm>
            <a:off x="2528740" y="3251404"/>
            <a:ext cx="5057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43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B93B2-423B-384E-A6EC-672AB17D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66" y="328893"/>
            <a:ext cx="7756263" cy="1054250"/>
          </a:xfrm>
        </p:spPr>
        <p:txBody>
          <a:bodyPr/>
          <a:lstStyle/>
          <a:p>
            <a:r>
              <a:rPr lang="en-US" dirty="0"/>
              <a:t>What is research?</a:t>
            </a:r>
          </a:p>
        </p:txBody>
      </p:sp>
      <p:pic>
        <p:nvPicPr>
          <p:cNvPr id="5" name="Content Placeholder 4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655A3A91-E12F-9CA6-4188-E90D518CD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5" y="1496675"/>
            <a:ext cx="6442840" cy="5696896"/>
          </a:xfrm>
        </p:spPr>
      </p:pic>
      <p:pic>
        <p:nvPicPr>
          <p:cNvPr id="1026" name="Picture 2" descr="AJPH News Releases">
            <a:extLst>
              <a:ext uri="{FF2B5EF4-FFF2-40B4-BE49-F238E27FC236}">
                <a16:creationId xmlns:a16="http://schemas.microsoft.com/office/drawing/2014/main" id="{2B056FA5-F3ED-1455-55B6-8FB80C95E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80" y="87631"/>
            <a:ext cx="3073550" cy="15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56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B0CAE-D206-7E8C-51AD-61B108068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31867" r="51111" b="20281"/>
          <a:stretch/>
        </p:blipFill>
        <p:spPr>
          <a:xfrm>
            <a:off x="5815752" y="1624406"/>
            <a:ext cx="3316960" cy="363330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181970-4113-E766-B1EF-4BDCB8A1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2"/>
                </a:solidFill>
              </a:rPr>
              <a:t>What is a Research Career?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4DE3-7BF7-D801-5403-1371ED143F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889" y="1450702"/>
            <a:ext cx="5983111" cy="4035697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Pursuit of new knowledge, discovery, and dissemination of that new knowledge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Lead or participate in design studies, conduct studies, share findings</a:t>
            </a:r>
          </a:p>
          <a:p>
            <a:pPr lvl="2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Collect and analyze data</a:t>
            </a:r>
          </a:p>
          <a:p>
            <a:pPr lvl="2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Quantitative or qualitative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Share findings by writing papers, books, making presentations at conferences, talking to the news….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in one specific topic and/or method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Teach/mentor new students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to the field and discipline specific associations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fun and a privilege to be the expert, to have independence to pick area of focus, to do this valuable work.</a:t>
            </a:r>
          </a:p>
          <a:p>
            <a:pPr marL="3429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71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7007-70E5-14FB-7434-484076E2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can a research career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0D857-D043-A934-647C-7CFBB6F5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90" y="1420007"/>
            <a:ext cx="7745505" cy="31702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MPH/MS (2 years)</a:t>
            </a:r>
          </a:p>
          <a:p>
            <a:r>
              <a:rPr lang="en-US" dirty="0">
                <a:solidFill>
                  <a:schemeClr val="tx1"/>
                </a:solidFill>
              </a:rPr>
              <a:t>PhD Student (4-5 years)</a:t>
            </a:r>
          </a:p>
          <a:p>
            <a:r>
              <a:rPr lang="en-US" i="1" dirty="0">
                <a:solidFill>
                  <a:schemeClr val="tx1"/>
                </a:solidFill>
              </a:rPr>
              <a:t>Postdoctoral Fellow (2 years)</a:t>
            </a:r>
          </a:p>
          <a:p>
            <a:r>
              <a:rPr lang="en-US" dirty="0">
                <a:solidFill>
                  <a:schemeClr val="tx1"/>
                </a:solidFill>
              </a:rPr>
              <a:t>Enter one of several settings</a:t>
            </a:r>
          </a:p>
          <a:p>
            <a:pPr lvl="1"/>
            <a:r>
              <a:rPr lang="en-US" dirty="0"/>
              <a:t>Academia: assistant/associate/full professor</a:t>
            </a:r>
          </a:p>
          <a:p>
            <a:pPr lvl="1"/>
            <a:r>
              <a:rPr lang="en-US" dirty="0"/>
              <a:t>Government</a:t>
            </a:r>
          </a:p>
          <a:p>
            <a:pPr lvl="1"/>
            <a:r>
              <a:rPr lang="en-US" dirty="0"/>
              <a:t>Industry/Consulting</a:t>
            </a:r>
          </a:p>
          <a:p>
            <a:pPr lvl="1"/>
            <a:r>
              <a:rPr lang="en-US" dirty="0"/>
              <a:t>Non-Profit</a:t>
            </a:r>
          </a:p>
          <a:p>
            <a:pPr lvl="1"/>
            <a:r>
              <a:rPr lang="en-US" dirty="0"/>
              <a:t>Health Care</a:t>
            </a:r>
          </a:p>
        </p:txBody>
      </p:sp>
    </p:spTree>
    <p:extLst>
      <p:ext uri="{BB962C8B-B14F-4D97-AF65-F5344CB8AC3E}">
        <p14:creationId xmlns:p14="http://schemas.microsoft.com/office/powerpoint/2010/main" val="387399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974744-7519-39C3-468C-6A079D3532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8500" y="1862138"/>
          <a:ext cx="7747000" cy="3170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4248F07-ACE9-50ED-1E66-FA3C90BBC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816901"/>
              </p:ext>
            </p:extLst>
          </p:nvPr>
        </p:nvGraphicFramePr>
        <p:xfrm>
          <a:off x="1027288" y="129916"/>
          <a:ext cx="7326489" cy="5156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3396313-8FFD-36A2-DE4A-3C56744D4A98}"/>
              </a:ext>
            </a:extLst>
          </p:cNvPr>
          <p:cNvSpPr txBox="1"/>
          <p:nvPr/>
        </p:nvSpPr>
        <p:spPr>
          <a:xfrm>
            <a:off x="2662518" y="5540187"/>
            <a:ext cx="439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Krasna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H. (2019). Employment Trends Among Public Health Doctoral Graduates. 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American journal of public health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(4), e9. https://doi.org/10.2105/AJPH.2019.304966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6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-2053277" y="1226963"/>
            <a:ext cx="1315200" cy="2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SzPts val="1200"/>
              <a:buNone/>
            </a:pPr>
            <a:endParaRPr sz="1200" b="1" dirty="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400"/>
              </a:spcBef>
              <a:buNone/>
            </a:pPr>
            <a:endParaRPr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55575" y="897650"/>
            <a:ext cx="89088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4065"/>
              </a:buClr>
              <a:buSzPts val="4000"/>
            </a:pPr>
            <a:r>
              <a:rPr lang="en" sz="3000" dirty="0">
                <a:solidFill>
                  <a:srgbClr val="004065"/>
                </a:solidFill>
              </a:rPr>
              <a:t>GWSPH DOCTORAL OUTCOMES SNAPSHOT</a:t>
            </a:r>
            <a:endParaRPr sz="3000" dirty="0"/>
          </a:p>
        </p:txBody>
      </p:sp>
      <p:pic>
        <p:nvPicPr>
          <p:cNvPr id="67" name="Google Shape;67;p15" title="Points scored"/>
          <p:cNvPicPr preferRelativeResize="0"/>
          <p:nvPr/>
        </p:nvPicPr>
        <p:blipFill rotWithShape="1">
          <a:blip r:embed="rId3">
            <a:alphaModFix/>
          </a:blip>
          <a:srcRect l="14368" t="95740" r="-12177" b="-95740"/>
          <a:stretch/>
        </p:blipFill>
        <p:spPr>
          <a:xfrm>
            <a:off x="2134663" y="7524075"/>
            <a:ext cx="5014776" cy="23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634272" y="5521343"/>
            <a:ext cx="2784600" cy="1145100"/>
          </a:xfrm>
          <a:prstGeom prst="rect">
            <a:avLst/>
          </a:prstGeom>
          <a:solidFill>
            <a:srgbClr val="00406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" sz="2400" b="1" kern="0" dirty="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$100,000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spcBef>
                <a:spcPts val="640"/>
              </a:spcBef>
              <a:buClr>
                <a:srgbClr val="FFFFFF"/>
              </a:buClr>
              <a:buSzPts val="1800"/>
            </a:pPr>
            <a:r>
              <a:rPr lang="en" kern="0" dirty="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Average Salary upon Graduation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spcBef>
                <a:spcPts val="640"/>
              </a:spcBef>
              <a:buClr>
                <a:srgbClr val="000000"/>
              </a:buClr>
              <a:buSzPts val="1414"/>
            </a:pPr>
            <a:endParaRPr b="1" kern="0" dirty="0">
              <a:solidFill>
                <a:srgbClr val="595959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418747" y="5521468"/>
            <a:ext cx="1315200" cy="1145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en" sz="1500" b="1" kern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50% </a:t>
            </a:r>
            <a:endParaRPr sz="1500" b="1" kern="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algn="ctr">
              <a:buClr>
                <a:srgbClr val="000000"/>
              </a:buClr>
              <a:buSzPts val="3600"/>
            </a:pPr>
            <a:r>
              <a:rPr lang="en" sz="1500" kern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Public or Government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19072" y="5521343"/>
            <a:ext cx="1315200" cy="1145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640"/>
              </a:spcBef>
              <a:buClr>
                <a:srgbClr val="000000"/>
              </a:buClr>
              <a:buSzPts val="1400"/>
            </a:pPr>
            <a:r>
              <a:rPr lang="en" sz="1500" b="1" kern="0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50%</a:t>
            </a:r>
            <a:endParaRPr sz="1500" b="1" kern="0" dirty="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algn="ctr">
              <a:spcBef>
                <a:spcPts val="640"/>
              </a:spcBef>
              <a:buClr>
                <a:srgbClr val="000000"/>
              </a:buClr>
              <a:buSzPts val="1400"/>
            </a:pPr>
            <a:r>
              <a:rPr lang="en" sz="1500" kern="0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Non Profit</a:t>
            </a:r>
            <a:r>
              <a:rPr lang="en" sz="1500" b="1" kern="0" dirty="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sz="1500" b="1" kern="0" dirty="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71" name="Google Shape;71;p15" descr="Image result for kaiser permanente"/>
          <p:cNvSpPr/>
          <p:nvPr/>
        </p:nvSpPr>
        <p:spPr>
          <a:xfrm>
            <a:off x="155575" y="74890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615" y="2658625"/>
            <a:ext cx="2103394" cy="7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495825" y="1494550"/>
            <a:ext cx="3086100" cy="27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Professor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Assistant Professor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Director of Policy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Senior Research Leader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Epidemiologist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Environmental Scientist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Evaluation Fellow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Post Doctoral Fellow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Public Health Consultant</a:t>
            </a:r>
          </a:p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Director of Health Policy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2138" y="5010675"/>
            <a:ext cx="1231598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5175" y="3706725"/>
            <a:ext cx="1135750" cy="8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1924" y="3061986"/>
            <a:ext cx="1005662" cy="100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4401" y="1561074"/>
            <a:ext cx="1266061" cy="8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50625" y="2879872"/>
            <a:ext cx="1184550" cy="895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44200" y="3821787"/>
            <a:ext cx="1184550" cy="9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36350" y="4827450"/>
            <a:ext cx="1064475" cy="106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87425" y="1782190"/>
            <a:ext cx="1184550" cy="90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83628" y="4030445"/>
            <a:ext cx="1878272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66202" y="1862823"/>
            <a:ext cx="2200025" cy="36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9182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16104</TotalTime>
  <Words>2052</Words>
  <Application>Microsoft Office PowerPoint</Application>
  <PresentationFormat>On-screen Show (4:3)</PresentationFormat>
  <Paragraphs>354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Book Antiqua</vt:lpstr>
      <vt:lpstr>Calibri</vt:lpstr>
      <vt:lpstr>Montserrat</vt:lpstr>
      <vt:lpstr>Roboto</vt:lpstr>
      <vt:lpstr>Times New Roman</vt:lpstr>
      <vt:lpstr>Wingdings</vt:lpstr>
      <vt:lpstr>Custom Design</vt:lpstr>
      <vt:lpstr>1_Custom Design</vt:lpstr>
      <vt:lpstr>PhD Information Session  Summer 2023</vt:lpstr>
      <vt:lpstr>Agenda</vt:lpstr>
      <vt:lpstr>Leadership</vt:lpstr>
      <vt:lpstr>Overview of PhD Programs</vt:lpstr>
      <vt:lpstr>What is research?</vt:lpstr>
      <vt:lpstr>What is a Research Career?</vt:lpstr>
      <vt:lpstr>What can a research career look like?</vt:lpstr>
      <vt:lpstr>PowerPoint Presentation</vt:lpstr>
      <vt:lpstr>GWSPH DOCTORAL OUTCOMES SNAPSHOT</vt:lpstr>
      <vt:lpstr>SAMPLE LIST OF DOCTORAL CAREER OPTIONS</vt:lpstr>
      <vt:lpstr>PhD Graduate: Sukyoung Jung</vt:lpstr>
      <vt:lpstr>PhD Graduate: Shaon Lahiri</vt:lpstr>
      <vt:lpstr>Reasons to Consider sticking with the MPH/MS </vt:lpstr>
      <vt:lpstr>Reasons to Consider DrPH Programs (vs PhD)</vt:lpstr>
      <vt:lpstr>PowerPoint Presentation</vt:lpstr>
      <vt:lpstr>PowerPoint Presentation</vt:lpstr>
      <vt:lpstr>GWSPH PhD Programs &amp; Program Directors </vt:lpstr>
      <vt:lpstr>PowerPoint Presentation</vt:lpstr>
      <vt:lpstr>Advising</vt:lpstr>
      <vt:lpstr>Innovation is good but…</vt:lpstr>
      <vt:lpstr>Our PhD Students</vt:lpstr>
      <vt:lpstr>Funding your PhD </vt:lpstr>
      <vt:lpstr>Health Policy PhD Program</vt:lpstr>
      <vt:lpstr>Health Policy PhD Program</vt:lpstr>
      <vt:lpstr>Health Policy PhD Program</vt:lpstr>
      <vt:lpstr> Areas of Research</vt:lpstr>
      <vt:lpstr>Recent PhD Graduate</vt:lpstr>
      <vt:lpstr>Student Perspective</vt:lpstr>
      <vt:lpstr>Why PhD?</vt:lpstr>
      <vt:lpstr>Life of a PhD Student (The Fun Part!)</vt:lpstr>
      <vt:lpstr>Life of a PhD Student (The Not-so-Fun Part)</vt:lpstr>
      <vt:lpstr>So I convinced you to pursue a PhD, now what? </vt:lpstr>
      <vt:lpstr>Admissions</vt:lpstr>
      <vt:lpstr>Application Process</vt:lpstr>
      <vt:lpstr>Application Deadlines</vt:lpstr>
      <vt:lpstr>Connect with us</vt:lpstr>
      <vt:lpstr>Connect with Office of PhD/MS</vt:lpstr>
      <vt:lpstr>PowerPoint Presentation</vt:lpstr>
      <vt:lpstr>GWSPH PhD Programs &amp; Program Directors </vt:lpstr>
      <vt:lpstr>Questions &amp; Discussion</vt:lpstr>
      <vt:lpstr>PowerPoint Presentation</vt:lpstr>
    </vt:vector>
  </TitlesOfParts>
  <Company>George 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GWSPH  Office of PhD/MS Programs</dc:title>
  <dc:creator>Hyder, Adnan</dc:creator>
  <cp:lastModifiedBy>Tien-Chin Wu</cp:lastModifiedBy>
  <cp:revision>98</cp:revision>
  <dcterms:created xsi:type="dcterms:W3CDTF">2020-10-23T15:52:53Z</dcterms:created>
  <dcterms:modified xsi:type="dcterms:W3CDTF">2023-06-28T17:12:15Z</dcterms:modified>
</cp:coreProperties>
</file>